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71" r:id="rId9"/>
    <p:sldId id="262" r:id="rId10"/>
    <p:sldId id="272" r:id="rId11"/>
    <p:sldId id="273" r:id="rId12"/>
    <p:sldId id="263" r:id="rId13"/>
    <p:sldId id="264" r:id="rId14"/>
    <p:sldId id="285" r:id="rId15"/>
    <p:sldId id="274" r:id="rId16"/>
    <p:sldId id="277" r:id="rId17"/>
    <p:sldId id="283" r:id="rId18"/>
    <p:sldId id="286" r:id="rId19"/>
    <p:sldId id="284" r:id="rId20"/>
    <p:sldId id="265" r:id="rId21"/>
    <p:sldId id="270" r:id="rId22"/>
    <p:sldId id="287" r:id="rId23"/>
    <p:sldId id="288" r:id="rId24"/>
    <p:sldId id="289" r:id="rId25"/>
    <p:sldId id="290" r:id="rId26"/>
    <p:sldId id="293" r:id="rId27"/>
    <p:sldId id="266" r:id="rId28"/>
    <p:sldId id="278" r:id="rId29"/>
    <p:sldId id="267" r:id="rId30"/>
    <p:sldId id="279" r:id="rId31"/>
    <p:sldId id="268" r:id="rId32"/>
    <p:sldId id="281" r:id="rId33"/>
    <p:sldId id="280" r:id="rId34"/>
    <p:sldId id="275" r:id="rId35"/>
    <p:sldId id="282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07" autoAdjust="0"/>
    <p:restoredTop sz="94660"/>
  </p:normalViewPr>
  <p:slideViewPr>
    <p:cSldViewPr>
      <p:cViewPr varScale="1">
        <p:scale>
          <a:sx n="50" d="100"/>
          <a:sy n="50" d="100"/>
        </p:scale>
        <p:origin x="-1243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26/11/2012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95616" y="404665"/>
            <a:ext cx="8108831" cy="1224136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r>
              <a:rPr lang="es-CO" b="1" i="1" dirty="0" smtClean="0">
                <a:latin typeface="Agency FB" pitchFamily="34" charset="0"/>
              </a:rPr>
              <a:t>BUSCAD PRIMERO EL REINO DE DIOS 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148064" y="2276872"/>
            <a:ext cx="3456384" cy="353943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3200" dirty="0" smtClean="0">
                <a:solidFill>
                  <a:srgbClr val="FF0000"/>
                </a:solidFill>
              </a:rPr>
              <a:t>Texto</a:t>
            </a:r>
            <a:r>
              <a:rPr lang="es-CO" sz="3200" dirty="0">
                <a:solidFill>
                  <a:srgbClr val="FF0000"/>
                </a:solidFill>
              </a:rPr>
              <a:t>: Mateo 6:33.</a:t>
            </a:r>
          </a:p>
          <a:p>
            <a:pPr algn="ctr"/>
            <a:r>
              <a:rPr lang="es-CO" sz="3200" b="1" dirty="0" smtClean="0">
                <a:solidFill>
                  <a:srgbClr val="002060"/>
                </a:solidFill>
              </a:rPr>
              <a:t>Mas </a:t>
            </a:r>
            <a:r>
              <a:rPr lang="es-CO" sz="3200" b="1" dirty="0">
                <a:solidFill>
                  <a:srgbClr val="002060"/>
                </a:solidFill>
              </a:rPr>
              <a:t>buscad primeramente el reino de Dios y su justicia, y todas estas cosas os serán añadidas.</a:t>
            </a:r>
          </a:p>
        </p:txBody>
      </p:sp>
      <p:pic>
        <p:nvPicPr>
          <p:cNvPr id="1026" name="Picture 2" descr="http://t2.gstatic.com/images?q=tbn:ANd9GcTtHWwBMJkXD83Heo4hiTbgG-7_vX6Vhz1sV9Spq6E6GCOAyH1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76873"/>
            <a:ext cx="3384376" cy="35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26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190962" y="274638"/>
            <a:ext cx="8701518" cy="1143000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¿Cuál debe ser el interés de cada hijo de Dios?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4" name="Picture 2" descr="http://t1.gstatic.com/images?q=tbn:ANd9GcRx6NvIUyZkNxkOsPCssnILvL3Wm1mk4gc80p6DucJwMYfM5Lq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901117"/>
            <a:ext cx="3148096" cy="260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radioguadalupe.org/wp-content/uploads/2009/07/jesus_hu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" y="1484785"/>
            <a:ext cx="2508830" cy="244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_LvM4-QMFTn0/TTO_7wiA7jI/AAAAAAAABh0/fmQPIQuRgCw/s1600/reconciliac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310" y="1484785"/>
            <a:ext cx="2566170" cy="2416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33453" y="4293096"/>
            <a:ext cx="28543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1.Estar en armonía con Dios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135919" y="4293096"/>
            <a:ext cx="27565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2. Estar en armonía con nuestro </a:t>
            </a:r>
            <a:r>
              <a:rPr lang="es-CO" sz="3200" dirty="0" smtClean="0"/>
              <a:t>prójimo</a:t>
            </a:r>
            <a:endParaRPr lang="es-CO" sz="3200" dirty="0"/>
          </a:p>
        </p:txBody>
      </p:sp>
      <p:sp>
        <p:nvSpPr>
          <p:cNvPr id="9" name="8 Rectángulo"/>
          <p:cNvSpPr/>
          <p:nvPr/>
        </p:nvSpPr>
        <p:spPr>
          <a:xfrm>
            <a:off x="2699792" y="1807950"/>
            <a:ext cx="36265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De esa manera, Cristo </a:t>
            </a:r>
            <a:r>
              <a:rPr lang="es-CO" sz="3200" dirty="0" smtClean="0"/>
              <a:t>nos une como hermanos.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179543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6"/>
            <a:ext cx="8496944" cy="619268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3400" dirty="0" smtClean="0"/>
              <a:t>El </a:t>
            </a:r>
            <a:r>
              <a:rPr lang="es-CO" sz="3400" dirty="0"/>
              <a:t>gran propósito de la existencia de los hombres es que “busquen a Dios, si en alguna manera... puedan hallarle</a:t>
            </a:r>
            <a:r>
              <a:rPr lang="es-CO" sz="3400" dirty="0" smtClean="0"/>
              <a:t>”; </a:t>
            </a:r>
          </a:p>
          <a:p>
            <a:pPr marL="0" indent="0" algn="ctr">
              <a:buNone/>
            </a:pPr>
            <a:r>
              <a:rPr lang="es-CO" sz="3400" dirty="0" smtClean="0"/>
              <a:t>Dijo san Pablo en </a:t>
            </a:r>
            <a:r>
              <a:rPr lang="es-CO" sz="3400" dirty="0" smtClean="0">
                <a:solidFill>
                  <a:srgbClr val="FF0000"/>
                </a:solidFill>
              </a:rPr>
              <a:t>Hechos 17:27.</a:t>
            </a:r>
          </a:p>
          <a:p>
            <a:pPr marL="0" indent="0" algn="ctr">
              <a:buNone/>
            </a:pPr>
            <a:endParaRPr lang="es-CO" sz="3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3400" dirty="0" smtClean="0">
                <a:solidFill>
                  <a:srgbClr val="FF0000"/>
                </a:solidFill>
              </a:rPr>
              <a:t>Cuand0 el hombre no está relacionado estrechamente con Dios: ¿Cuál es su mayor preocupación?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1). La </a:t>
            </a:r>
            <a:r>
              <a:rPr lang="es-CO" dirty="0"/>
              <a:t>mayor parte de los seres humanos están afanados trabajando por “la comida que perece</a:t>
            </a:r>
            <a:r>
              <a:rPr lang="es-CO" dirty="0" smtClean="0"/>
              <a:t>”, dijo Cristo en </a:t>
            </a:r>
            <a:r>
              <a:rPr lang="es-CO" dirty="0" smtClean="0">
                <a:solidFill>
                  <a:srgbClr val="FF0000"/>
                </a:solidFill>
              </a:rPr>
              <a:t>(Juan 6:27)</a:t>
            </a:r>
            <a:r>
              <a:rPr lang="es-CO" dirty="0" smtClean="0"/>
              <a:t>,</a:t>
            </a:r>
          </a:p>
          <a:p>
            <a:pPr marL="0" indent="0">
              <a:buNone/>
            </a:pPr>
            <a:r>
              <a:rPr lang="es-CO" dirty="0" smtClean="0"/>
              <a:t>2).  «Por </a:t>
            </a:r>
            <a:r>
              <a:rPr lang="es-CO" dirty="0"/>
              <a:t>el agua de la cual volverán a tener </a:t>
            </a:r>
            <a:r>
              <a:rPr lang="es-CO" dirty="0" smtClean="0"/>
              <a:t>sed», dijo Cristo en </a:t>
            </a:r>
            <a:r>
              <a:rPr lang="es-CO" dirty="0" smtClean="0">
                <a:solidFill>
                  <a:srgbClr val="FF0000"/>
                </a:solidFill>
              </a:rPr>
              <a:t>(Juan 4:13).</a:t>
            </a:r>
          </a:p>
          <a:p>
            <a:pPr marL="0" indent="0">
              <a:buNone/>
            </a:pPr>
            <a:r>
              <a:rPr lang="es-CO" dirty="0" smtClean="0"/>
              <a:t>3).  </a:t>
            </a:r>
            <a:r>
              <a:rPr lang="es-CO" dirty="0"/>
              <a:t>La mayoría de las personas gasta su “dinero en lo que no es pan” y su “trabajo en lo que no sacia</a:t>
            </a:r>
            <a:r>
              <a:rPr lang="es-CO" dirty="0" smtClean="0"/>
              <a:t>”, dice Dios en </a:t>
            </a:r>
            <a:r>
              <a:rPr lang="es-CO" dirty="0" smtClean="0">
                <a:solidFill>
                  <a:srgbClr val="FF0000"/>
                </a:solidFill>
              </a:rPr>
              <a:t>(Isaías 55:2</a:t>
            </a:r>
            <a:r>
              <a:rPr lang="es-CO" dirty="0">
                <a:solidFill>
                  <a:srgbClr val="FF0000"/>
                </a:solidFill>
              </a:rPr>
              <a:t>). 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3559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6120680"/>
          </a:xfrm>
          <a:solidFill>
            <a:srgbClr val="002060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>
                <a:solidFill>
                  <a:schemeClr val="bg1"/>
                </a:solidFill>
              </a:rPr>
              <a:t>Con demasiada frecuencia tendemos a hacer de las cosas materiales el principal propósito de nuestra vida, con la vana esperanza de que Dios será indulgente con nosotros, y que al final de nuestra existencia, añadirá la eternidad al breve plazo de setenta años</a:t>
            </a:r>
            <a:r>
              <a:rPr lang="es-CO" dirty="0" smtClean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endParaRPr lang="es-CO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chemeClr val="bg1"/>
                </a:solidFill>
              </a:rPr>
              <a:t>Cristo </a:t>
            </a:r>
            <a:r>
              <a:rPr lang="es-CO" dirty="0">
                <a:solidFill>
                  <a:schemeClr val="bg1"/>
                </a:solidFill>
              </a:rPr>
              <a:t>quiere que demos a las cosas más importantes el primer lugar </a:t>
            </a:r>
            <a:r>
              <a:rPr lang="es-CO" dirty="0" smtClean="0">
                <a:solidFill>
                  <a:schemeClr val="bg1"/>
                </a:solidFill>
              </a:rPr>
              <a:t>(como es, relacionarnos más con Él y con nuestro prójimo), y </a:t>
            </a:r>
            <a:r>
              <a:rPr lang="es-CO" dirty="0">
                <a:solidFill>
                  <a:schemeClr val="bg1"/>
                </a:solidFill>
              </a:rPr>
              <a:t>nos asegura que las cosas de menor importancia y menor valor serán dadas a cada uno de acuerdo con su necesidad.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85654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09634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mejor remedio para la preocupación es la confianza en Dios.  </a:t>
            </a:r>
            <a:r>
              <a:rPr lang="es-CO" i="1" dirty="0">
                <a:solidFill>
                  <a:srgbClr val="0070C0"/>
                </a:solidFill>
              </a:rPr>
              <a:t>Si hacemos fielmente la parte que nos toca, si damos al reino del cielo el primer lugar en nuestros pensamientos y en nuestras vidas</a:t>
            </a:r>
            <a:r>
              <a:rPr lang="es-CO" dirty="0"/>
              <a:t>, Dios nos cuidará mientras dure nuestra existencia.  Con misericordiosa ternura ungirá nuestra cabeza con aceite </a:t>
            </a:r>
            <a:r>
              <a:rPr lang="es-CO" dirty="0" smtClean="0"/>
              <a:t>y </a:t>
            </a:r>
            <a:r>
              <a:rPr lang="es-CO" dirty="0"/>
              <a:t>la copa de nuestra vida rebosará de </a:t>
            </a:r>
            <a:r>
              <a:rPr lang="es-CO" dirty="0" smtClean="0"/>
              <a:t>bienes.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3645024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Si hacemos esto: </a:t>
            </a:r>
            <a:r>
              <a:rPr lang="es-CO" sz="3200" b="1" baseline="30000" dirty="0"/>
              <a:t>«</a:t>
            </a:r>
            <a:r>
              <a:rPr lang="es-CO" sz="3200" i="1" dirty="0">
                <a:solidFill>
                  <a:srgbClr val="0070C0"/>
                </a:solidFill>
              </a:rPr>
              <a:t>Ciertamente el bien y la misericordia me seguirán todos los días de mi vida; y en la casa de Jehová moraré por largos días</a:t>
            </a:r>
            <a:r>
              <a:rPr lang="es-CO" sz="3200" dirty="0"/>
              <a:t>»</a:t>
            </a:r>
          </a:p>
          <a:p>
            <a:pPr algn="ctr"/>
            <a:r>
              <a:rPr lang="es-CO" sz="3200" dirty="0">
                <a:solidFill>
                  <a:srgbClr val="FF0000"/>
                </a:solidFill>
              </a:rPr>
              <a:t> (Sal. 23:6).</a:t>
            </a:r>
          </a:p>
        </p:txBody>
      </p:sp>
      <p:pic>
        <p:nvPicPr>
          <p:cNvPr id="2050" name="Picture 2" descr="http://t3.gstatic.com/images?q=tbn:ANd9GcTzFxmPxJFTDfDTGzgKcr0PU0URbxe2bR9BX53UrfaGS0yp53Bm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645024"/>
            <a:ext cx="3240360" cy="289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68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5674" y="260648"/>
            <a:ext cx="8229600" cy="31683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No es la previsión normal y prudente que es propia del ser humano lo que Jesús prohíbe aquí; es </a:t>
            </a:r>
            <a:r>
              <a:rPr lang="es-CO" i="1" dirty="0"/>
              <a:t>la preocupación. </a:t>
            </a:r>
            <a:r>
              <a:rPr lang="es-CO" dirty="0"/>
              <a:t>Jesús no aboga aquí por una actitud descuidada, imprevisora, pasota, de ir a salto de mata por la vida; lo que prohíbe es el cuidado timorato y paralizador que se quita toda la alegría de la vida</a:t>
            </a:r>
            <a:r>
              <a:rPr lang="es-CO" dirty="0" smtClean="0"/>
              <a:t>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11960" y="3429000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CO" sz="3200" dirty="0"/>
              <a:t>Lo que Cristo recalca aquí es que lo más importante, lo primero debe ser cultivar una relación diaria, permanente con Él.</a:t>
            </a:r>
          </a:p>
        </p:txBody>
      </p:sp>
      <p:pic>
        <p:nvPicPr>
          <p:cNvPr id="3074" name="Picture 2" descr="http://4.bp.blogspot.com/_Sq6JduwlU6o/SV1JUBhkZzI/AAAAAAAAAcA/G89sETLLz5k/s400/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3960440" cy="327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62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30243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Llama la atención la preocupación desmedida que tubo Jacob por obtener la primogenitura en la cual estaban ocluidos por su puesto los bienes materiales</a:t>
            </a:r>
            <a:endParaRPr lang="es-CO" dirty="0"/>
          </a:p>
          <a:p>
            <a:pPr marL="0" indent="0" algn="ctr">
              <a:buNone/>
            </a:pPr>
            <a:r>
              <a:rPr lang="es-CO" sz="3800" i="1" u="sng" dirty="0" smtClean="0">
                <a:solidFill>
                  <a:srgbClr val="FF0000"/>
                </a:solidFill>
              </a:rPr>
              <a:t>¿Cómo la obtuvo?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Lea Génesis 25:29-33.</a:t>
            </a:r>
          </a:p>
        </p:txBody>
      </p:sp>
      <p:sp>
        <p:nvSpPr>
          <p:cNvPr id="2" name="AutoShape 2" descr="data:image/jpeg;base64,/9j/4AAQSkZJRgABAQAAAQABAAD/2wCEAAkGBhQSERUTExQWFRUWGBoaGRgYGBgdHRwXHhoYHBgYGhgZHCYgHBwjGhwXHy8gIygpLCwsGh4xNTAqNSYrLCkBCQoKDgwOGg8PGi8lHyUsLCwsKS8qLCwsLC0sLCksLCwsLCwsLCwsLCwpLCwsLCksKSwsLCwsLCwsLCwsLCwsLP/AABEIAQkAvgMBIgACEQEDEQH/xAAbAAACAwEBAQAAAAAAAAAAAAAEBQIDBgEAB//EAEQQAAECBAQDBQYEAwYFBQEAAAECEQADBCEFEjFBUWFxBhMigZEyobHB0fAjQlLhFDNiFXKCkrLxJDRDotJTY3PC4hb/xAAaAQADAQEBAQAAAAAAAAAAAAACAwQBBQAG/8QALREAAgIBBAEEAQQBBQEAAAAAAAECEQMEEiExQRMiUWEyFJHR8KEjM1JxwQX/2gAMAwEAAhEDEQA/AKJOCyQB+FL0/QmLpdNLTpLR/lT9ILRLZAvEVoAHHmI4iugtzLEy5WyUpP8AdGsXFWUXAbiIWqtFkqp43HOA3ryedl5AJtqdvpEYmtKCLKAeKSsfqB56e+LMWq2qpckOXSKfMeGdUY4TEJlWgG60jzEDzMXR+V1HZh9Yq/U4/kjeky/AWxjt4tRJJS9n3HCPEQ+MlNXERPHLG6kQjzxMiOB4OgbIxIL+2iJVHkXjUgb+DwiTPHGiSY0xHdQOUea0S0jp0jEgyto8pMdiWS0aYRAjjGLMrkRxaWjx4iBDPCMNRMzBaQoWNx1hamHWAT0pzFagNBc9YVm4gynS36qoTYfNCkAFn+UdmSk/7QnwbtIiYMpASo6HR+vA2hoVEhswaOLHqmdeVpnRSP8Am9xitVFwWmPGXxU8eKU6ZjGON+A4v7KZlNtm6tETRg2KvTh5xdlR+pR8v3iSZ6E6JUTxtGKKNYvNAj8qMx4k/bQZQYWlBzFivblz6wRNxdKRcM3MCFk7tjIQ5Jdv03+Ag1FX2eTk+B0nwOoPblaOmS4zJ01b6coV4b2q/iWEuSoAlsytBpcgdYepksAXbiBo8PxzcHwIzYlNVICYRxaDw/2gqZLCtwD96j5wPMBGvz90dPHlU19nJy4ZQ76+SrLEpYEcvHRaGiDxRHcsB1+JIlC6g7Es8BSu0SSCMvi15tazExNm1MMTp9lmHR5Mq3LocAPHSnZ9ICpsXSspSzKOvS3C27wagv8AfCNw6iGX8QM+mnh/Lr5OgR2OtEnimiWyJEcETcR5aefpGG9kGhhgdyvy+cA5rQw7P+0voPnCcyuDKNO/9RHyyVLQmShyygi4PGIDGJvspmqHAAnWCKaRnloURtpd9NxFWQS/EEgKuAP08zzjgKSt/J3wxWLTkj+aXBYm2vpFsrHZmudzzSm/ugCikZgpwD4jwuW4RZTyOOvyyrtGOX2GkvgYf2tNVoUvv4EvANTVzb5pi24At8PjFhKd7n7tAU+Usk72JbkA5HoDGRk2+zaR6RSuoZt7Ek/M6X5xocJ7KSU+NS0rIuEggp82urpGapMbSgnNJC/8Vh5AX1GsM5nbRwyKaU3G9umheHbZox/RtJGGJQrMlIzXdra622ghRU2h+/OMdI7ZkpAmShawKVEH4HSInthNzeBIYfrJUTrbRLekFYtwZp6gKJsw57xymKk2WoqB46QPVY1KTI/iHBRawIfMdUtxGpi5UwLSFILpIBHRnDQVVyL8UWFABAOh3EenJCEqUSwSCSeQuYjSzcwJJcD3RdWUwmS1yzotBS/UNFMc00uGIenxt8oxtCiTNWpUzPmWW/mNZ9Mt3G0FVHY6WPFTzm/pWza3GYG3mD5QmPZOpCilgCDuoMRy47HaHn/8tVSUBahms5yKdSb2cC/HSIJtptp2dGOKVLaxPMqFSzlVmBAGraDS425gXjSdn8S7xDHXY8YyNUFKUMxcJ5ev30g3C6syagpWSm6R5fRiLcoLE/TkprvybqMXq43Fm7AjhEcmWuCGinMX015x31mh3Z8s9Pk/4lwTESYiQd9OIjiVQe5SXDFtNOmiww07Pjxq6fOFSW0eG3Z9bLVb8vzhGbiDH6f/AHEYJMg5BlI2+VmgWso8oPM+ZPGHktIyjWAqxs6ENu5+N/SPlYN2fRtA+E0vgf8Arb/tNoqTLZUti5VMUnz7tR+cE005pRP9YPuMCif+JQgfnnTD7kpHzijHHdL9zG6Z6WUh33j0hRzO+ri+5IIaNPU9nRMS4sriA4PltCab2dmIOcEHKHs40vd4Fxfg1SsxKQHv59LftBvehwQ17X++npA+JUUxCivIrKTYl2Y72EComKZiCSeA1jobd6tHm6NCkC5Yb/taKJ09xYfKOIp5qEBa0KQlVklW5293whdPqFPxH3tvCY43YSkmuAnDqQrnjxBSiFC4sAQQfNnbmRwj6lLlJAypACWACdgwa0fOez+YTkrKTlCVa8W+LxuKXEUEMSA+t4Ypc0xGXnosUpKVlxlJseHKLJNSPZzZjxF/VtIWYpPC38ZIAuWAAHFR+UDYPUp7zwAgAHxbq4EjhrblGOe1mKNo0dZh6Jss5iEsHzaMxG79YHwNIkErC1LSbgWLj9RLOoc4lLxIDXi1zFdRUpQXckFNkvoX1fhs0JzV+SLNPOvayM/D5PeKnBKUqL5RqMxFlEG0SxHsYifJSxaake23tElyVQupadU6d4p8tAT+UkuCOTXPONNSTiVCTIdS3Oaau2UbkJ5auYmU+fsrcl5BcP7Lz8iZZAJSA5cMBtfX3PBM3AVoBLpWAzlJBbqNR6RraChlplBIJyalStZh3Uo6l4nIwmUhZmgeLj7IA4No0dSFqKTOXOFuzCiW0A11WhA8RSPefQXjbTsJp6gKShkzBuCpvfYjpGHxXAu7UQtBUofldhyIbWPO5fgIkox/MTIq1rWCgqCX1VbcBkpHAnnG07PEgkE3AZz1jIor0JmImKGZKh4ctsrapCeXrGt7P1KJi1KQXBTrzfQxuPct0ZCpxi3GUfky8ieMgL2Z/KAZYzzFK/pUfJmHrBUuSCkBg1naJmQAJqh+lvc/zjix+joiolqYn/3B65YW4hNCanD72SQT/imkfAQwrFAU4HGYX/yxnsdqWqpY/QJQ9ACfeTHQ0yuV/QEj7DSU11BKwLHUtp1j2JUcwSVlQBDG/wBeUDSFeI7guxHOGaaoiWUvYgj1BEepSXVBek/DPn+NraURZiEgeot8YJplJly0AJBUEhyXPi1NusDYnKziSkj/AKqUluEO5NDLZ1qY8PlCccZuNRrv+9kWpqPEgeeBVS+6mSyBrmT+Up01BGhI84U4Rg6E15QEulGZgfFYJDkg/wBRh9KxQA5QnU20H2YU4DWJ/iJy1E3JAtxWdT0AjoxnF7XKVu+X/eCTG5KM0lxXRoMRowpBSWb4HY+sZmspUSj4lEkfkDE83IsBGuGVYZ9eBv5c4U0VKJVQsDRQPyIubmxMM1GNTnFrp8G6XNsxyT7XIinhc2UDokHRLZQG3OqlDd9ILw2VlS5LOHfrp8vUw8nYXLUCyUgq1t9CIEXgyy7zPQfvCMmky+EVx1mJruhc7XC0kW/3I+kVyaozpiil/ZZI3sD8TBtXhSZMtyXKiE35nxe54poJIlzZC0hgtKehLkK+Ijn54Sx+2XZdglHIt0QmhqEZSollC6mbMNQQ5/KW5bxocBxOUPCosVnxMNtpYI46qMZPvRnbICp8pJsMz6WPR+kaeilfwiM8wDOQSwFgD8H9Yli9sty/yHmm+jY12NolMkfiTCHShAfKNn2H3tCJOMLmeJagmUi60G5VzKhtrpCWXNM0mdMUJaG8QGyWskF3JIueUDVFahc1y4QB4EE6DdShuesPeoc2LWLIzW0XaJVUWktJlp3IBUeSRoBzj2OoC5KifbklIdySQrUudnLiEeD+FbpuOMNqpCjmX+UyylXUeJJ9fjFenzNSTYWo06eJ/wDRg6ql7qpSsAkAZ1gbXIKgPQkRrOzFMCSkE5WKg3EkXcX3+EL/AOFGbPuQ3kIb9nVBMwt+k/FMdVwXukcSM5XCPx/BkaFLoHOCK1IEhR3NvUwNRTtSNAAOUE1x/CQP1LHuj5uB12Jq+meWhIGs1XyAjFY1Uf8AGTjwmqA6AkDloI+i5WVIGvjWv4EfCPmlcCqYo3uolzzLsTHR0fmzWj7Xh9Mk5NR4U3JP6RBs+WQhRCnDGx+v+0K+z1Qr+HkrdKj3KC3+ED1g2dMV3a8qNi9xw4Ru9pNAbZeBEukSJUpbbkm/5iTlPvgKprVaMbaQ6WvNTJFtHD8eusAGWCm6QX3LWtw1DxJt3P2vwT6lvhsWImnMCoFQOvT6/SO9l6MTETHsxSx0OheHISBKUtIBISXZuBN4G7KymlKPFXqwAi/T4Pcoy5tMilkrHJr6GlJTBGhe2/HiDEl04Usl7hIUPIkEeih6RIGJyVeNNrEt6j6tHQyY4xx+3xT/AGJcMm8nPm1+5U8SVPMtaQUKW4skak/SB6jS9toa09UDKckumyvEEvwzLOg5CJdbqJRahD4s6X/zdLCdzmrp0JsfnKVLaY0tiCJYSQx01I4c4Wz1ju5BH5UkvyzJv6wfixDLJT4SdEudmdyXN7vaFs1jIlG1ipNrDiPgY4+eDi1flfydXDNS3bfDoZVCO5mmYkAqmqSpDmwze0W0d3gjEKorzFSvCTc8hpAyJmeS1s8osCdkFgr5H1i6UAUFRIICCQngXygnnEE+7KSMgd4m48A0ToTwJ49IV4/Tkq7wMBZmOr3fWHFMtlDwulVj98ecUVuErUkozJIF0K0Ux/IRvqb8ucFjdMOPZd2crUqsS22m8aWirLlJe1i4YHnHzyTSKQsCWbqNgTrZ3HKHeD1E+cr2C6bFwzEWuWiuEmlwMaix3itGEEKT7B9x4fSPYJOyrUTplb3iGMunJllCwA42LtAOE0oE1aVgFhuARqL35R2sGXdjryfParT+nmUl0zGmYnu05TYtfkNfpFy3UUJ4DMesDfw75Uq6BKW95eL5azmmFtCw8v3JjhLosIzltMB/TLWX2csIwmO4UEzBkmFlP4VOCkjZyA4vYxssSnOheW3hQkEc/F8hCCfSlTkpCrWILl2s7fQWjq6PiDdAN+4+hdiqtsOlBaQo3S24AWpr9G90aNE6WJSs0sWc7cIxPZVeSQErIQQonK12LcNC+0aKZMswIVmGnPpCtylLtBukuUco1S+5S5UASQb2D6W6/GM9Ow8qUtlBszXP7cYcU9M0soIUClweLG+nKM//ABfdzV5mJ6XcWc8HDQjJFqrMVS6LTQzES1nNbKXAu+0W0NMoyEsQAX66mBqjGs6SHIdhowZxYw+wuZLRIQCRfYvuTHlKS4i/ALxx7aA6aSpLnNbif94kZ6gQXTZjrrePY/OyS0kG5UwbTQ+6IIoU9wZjgqAduW79RGPU5ca2XwMjpMWR765CsQkLKiwGUlx7jCqfKIUnvDpps54vGjpkOhJ/pA9LfKJ1GGJmAAgMevqDxgsu7L7mz2DbiuKXZnKkKUkgLPu19Pu8ckYOES5kqdOlhRILeIsQ73ZvQxbWYFNlk5fHwG/0MLJilTTlWCmYAB4n8QFg+4Oz7tE7c3e9luLHj8cL6HNMmWJgV3iCMuVQdPiGm6niUjClETMgzJKQLKl2AZi+f7eMzNwua58JLcL/AAiyUiakEMpIVq9ree0J2/ZY4Y/H9/yavDKhCimnKUsXc5gpWZizFIYacTBk/s8SWDFINipVn6fYhZgncyWy/iTD+b2Up5AqgnE8dZbBdhrwf5xuyNcgOKX4hNN2eQmYJsxbqGgFho2pv5BoLn1wR4Qkj71jPS8XVNUJaAS++g9/28HUvZ+qmBwpKQVZbrJvzABEUQXFRQqUorycrcaItmaDezFX3il+JykAE23v9YT13ZtSZndzF5srOEBtQ7OYf9mpSZboQMoZ2u5Li5O8Mx7t/JNmlGUaKsHwGQE+yuYRvYjy2EFTuyspRbuUga6n4JYQV38uQkFQ8TDQn56RbTY9JNnyv+rT4x0Figl0cxP7EFX2KBvKKUlwVAkkEAMz5S1vveMeahJWwT4kuHYXIffZrmPrVZWhNOuYhjlSSGuLdI+LppxNUuaCfafKNHUSAegibO9kdkXSZXhim7ZKXOLKDkgMWG/2fjBiKipSAvKrKOA0HAeUWdnsKEwqS9w7X5wylYXOlTAUKCU6KBCcqgTwdzbc3eIlFMsfQVg/aBM0ZVE5i9zYuGbTaF/ajDTKKZyUkqBewLFPPpfhYw5wHAe9mTJ0pJBSSjKspAfUqBDvx2j2LfxMoFK5eugz2PSzeUUwj7fcQ5OJcGewyszrQkhJdSfCQdj+0WzcUlA5WsgsLOwBP7xLBqUGakiWqWQpyFAsBe4OmxDc4Lmdn0LdSWBLPY356QHpuuDdy8ibFsVE1ASLiWfDxIZiw5R6lxBSwEB3NoanscnZYFwdW87p+EWKwBCf+qgHjmv1HhtAPC5djY5VFUhnTVqEosbAsT1Av5kGCqTEktmLEJu/DrCHDaJEszE95LWlSbpClEgj2TcDpF66gBATbKLl+Ovrz5Q2U1GIGLG5ux0rEJatL73Z/T5Rme09JmWJiXbJlLflULpV0OkEyEk5TLQz6kjQDU3szX0hivNkK7pDOxZyBpm4OGts8BuU+EOUHD3Mx0jH05gsuSRlWOP9QGxsHHGCKftFMQspACgDYkWPIjV+kVzKBClKYOp3Uu1izltrn7tAopVJSVFTO4DNcgMdALaRO9j6HpWNP4h1lYSQwURkBb/OpmueBgafXy3JOcnK90oV4iQ766DcXiqioAtQ9pQ3d4cf2YlIDAJOYENqAOcKcooPayHZ2olGc6SLghiVZgW3SbM5OnKN/hivwJZT/wCofMObxkU07q0GYkMbcCDeDv7WmCiDDIErCc2puTmUBszxTgzxiSZ4uLCMXX/xMw3Nw3+URfgyTnNtj8RA9XIclb+CxckPpwhrQDdgxHC55l+UUw5diG+BH2mlnwTPylhyB4HyvCsTen3wjQV9TKVTFCrjZPiJdrDXjCCjpFFOgA8htcsYreRJ8sjcG+guhrlALRpmSQRsQbesZTDaRYnLQDlUhKiWAu2mvONL/HSpSwlZY2Z9CTYAHyhfnT/FKWBZTJJZn/URyuIm1Di0mmWaW72ibDZ+Rd393m5hpMxBajnAsk6jUB9SAXI8oBxug7uYSNHi2hnoWQhVirX938455c7PrfZuW1Og7qGY2AudYliFOJySkZVN+VXHXQxSKgSkJQg2CQB0bXj/ALwMuvBJQxSSxzANudCd47cK2pEEnbAsS7LqHjkWLAmWdv7quux9YRSipJ8TuCQxaxv59fONLNxNaRkz5nF1k6Dhl/V92jPTVATFAOQ5LuBrdmgZw28oU3ZbLqCDcO2w0P3eC5NSpdhbq3uMAyVB7izl/rb7eC6dAY3dvX4QqTPJFWKVpUO6ASHvs+UG1+Z+BgTDqdXe5QhKnDurRLfHb1iiZVgTCovdgebbGHlHIKc0wlSbJGjMlnI35cNoke2crLVcIFlOhLjvVlbHQABIPQa7a+kD9qav8IJAvMdiOADt6t6QSiiKw6CE81JdTcn+N4kihCC80BT/AJj9IRmyxiqiHBSfMjB0eGryEEgFRJO5bg+kHHCHYFNg7F+JBuN411dg8spJSkDpv0hHTyly1FJGZBBL8Ij3tlMUnyUSaYosDl+EWImBSvF7Q4bj6xZ3lrlxAs4AF3jBj6CwoFLg6fWIVWHFUioVmAClgpfmZdvV4Fm1Iu28NqRIVQzCq/iJ/wApSx90bF7CfNFTXIPWIM0yZaXyJlhSjxKDlZ+O58oe4dNe3L3aQlwWpzZkbe0Oosfc3oIbYXLIUXDW+cdPTcqyHKqZkVTPAJyyrTwpOgS1n+N4ro6WfOL5yhrgD3Zv24+UcragEpl2ZIzHpsPMtD7s4AlBUocSegEJ3bmUwgkAYOEKl5KhAUUkhTi4IJdQMVV1B3SwoEzJSrBX5hrY8eMKpdQrOqe5bOcw5G9vf6RocMq0zJC0qukiw4EaN0MZursFx5uPaFtVJM2VmZwGdtdWcQRLpJMvMRLCUpd1/mDcD+o8OcVTZCkAKBALOwserRFeNhUgkjxIsX2ctmIhkUkexahZOxxSVZKAbgHbhYGL5WIqQohRzDgflCSWCqWGsyiwfZgLekD1dapIcu4/Ya/KNlJ9g6fKvwkaafJ75OeS5AsUtcH5iCKGikyktPQoqN8zl+jDh9YSUuLqCeBbSLj2kU2WanOk7jV+IPGKceqVJSNy6dW3EIxSXLCk91nyq48R8oWKxIKJSlyBqp9TwSd2+cex+vByykHwkBSiXCmLslumvWBpLJGmkJz5U3UQMWLzItoKIzZ4SAFJTc5iwYac9Q0O+0JHeyBe+ckOQk+zsNSC/lAeB07qVNAdgwPxvF3agEiQsjRWVyeIf18MLhGoNjXK50OJlclKLA2A0u0DpxhCwpCmcBw2/Aj3GA5CtxcH70hFSpPeAG3dllDih9fS3mITnxrsf0NqXHVZSl9CfTRoVjFVJJOzw4FLIlTi90rS4Du5JeFOO16c5CZKQG1JidRQUW7ITawFmtAS6wC5MCplzJ1paG+HrC+tlZDlzZiNSNB57wcYWG/sZ004zV5UcbngPrD6nTMMsI71chKiySyTLJ0yqLZgT1MC0EgS0ykgAbkgamzk/e0NaEex+IoEqKQ+iVsSg5dGNxe9tbw2MFJ0STkOjTJQbJA6BrxdRKDX3vofnFSagqDkeIWUNgoat8YtlS946UFTJGfNVh1zVHiEjyDmNTg7KklJe4I8jGXwaSSEBTk5cyju5DnzaNhhIGWIEuaOhFCSmoBknocMgpI5ta/kY5guGLWhQIUEhTOD6e75RTUVGSpnSkvlKwVHWzAs3UxoZdSJSTlSQQLuXPpoIJRt8nLyTlGTUfLLJtIMtwdx6CE1XhwU5Z7MoEM6Xcuoa6PxsGjQInpyM+dhxvf6kxahFtEoBF31+gENpPgL9PKMvaZSikhlA+0k5QHLAD2W6hojXzCkFS0gjct6EcxD2rpUgskEPd9dgzDpCmtkqYls3EMbjpGbRd7ZUweZXeEKUCAoAhWzW32PKKxOSRqS+4MTmYuhEhkgOHSEqOrcfcIzqKdS3KCxJ0Fg5OgHWGPT2k4svjnte5DGbMAUS/SCaNZmqCE+Z4RVOwGolGW4C8/sgaE7hzoW3MaaRhQppaSEgKX7SXdrBg/qIR+nknyb6sa4GNAsS5eUafHnAPapRVTG7kKQehf6RFFRwOkCY7PPcq0YkerGGX7WLjzJF2GTfABwgLH5wQkLLkAsoD9JsW5hnHSJ0Ezwx6skiYyFaKIHqdRC27ikVPgnNpGloWg94kXB0OU3BaIzsL74d4qyU6215CI02ETZLy82aSo2O6b+yocDxGh6wfUBYQmTL8SXdXMmJ3Da+QN3wZ2rxAhkoDI5b9YECZKHVZZJ8IuCDwOx8o183DpSZWVQ8XFtozsyglFWYLDi+UjcX0jIjd3yMaiakbhRAOhOrX2veKZuJBaJhlpmk5ZbeFj3kthnGYgN4Q99zCIyZazcXPMjrvBVHIlpmhALpWBZRfj4emYA+ZiqCS6JW7Np2fxbv86xoSCRwVcEOzaAaE2Yw7XoIyGC1yFT1S5QypyuQ5sQ31PvjUykkRVDhk7dHzzs6k96Tswv9iNWhShLKkoKlDRNg7Cx9YwuHYkUpZO94ZU2IL2JJ84gT2nQ8ElYZUlfeZFlSyVK2AL732HOGNRLKElJW6ybgXDczxih5y7Z1AcHb3xcmmZgSHMFd9CPRhH3SCMEnkHLx5El/lDSklEzTmLnUk7Ha2g8y8LsNQgu/tflu2kN01qcou1naDin0JnqkuI9k8QnIlpuHPDievzhNNxpSWJOUcBsPn5wHX1feKc+UDpcgWdjd97l4O3fBRixKC57GfaDDJdTTmbLYTAkqLfma5BbfcHjaMVhy8swhlAeE2uXBBFt7RvOzdckpyZQGJFoRKwdAmqSSoALJSBZg59RFmN2heZJDNVapSGAcpLi7Md9baRCdWFVip0W47fOJSiqQk5JgmoWLhSQCOrnXmDCSVULQDnFiS1tHex67c7Q2XPBKOSWsdYFxcvIPIpJ+HziWG1wmy82t8p5EXcdQ0exeYhMhQAJUSkPt7QJ62EcycdraK4ctFFMrKA8XSFvMB1Au/w+fpAb28oZ4ehPcly0xRcPo23T94SuWPl0MKSq21G/TnFlesITnQBZnd7DiG2dvWA6WS2q2tfhrxEMKiUkJUVK8BQq50Zi5PSH3uVMRsa5FdZ2iUpJSUJLc/qDGfNVJdzLWCdufHW8FyrofQDZoulyQoi3CEqI5JLoxK5qkqUNCNY9KmqKwQ7ghm6x9aruzkhbEoQ7ABxy4wdhmGyJSfBKly1CzgAX66xRVCWqMZh9GZK1VYcArCVo3SFB1/8AcR6RuZRB9IUIYVE+QseGYM4fn/8AoL90G4STlY6pJSfI290Mh2KyI+W4TXy8iVZk31d39GhlJxuUk7q5JBPyb1hiuTLmoUhAQVkC+UFQbT3Qlm9npiDutR0Skb8VHYCJVtZTudBszH1KSSlkcN1cnO3l6xGkq8stGYEqOZZI2BPhfyDwkRLKFKQtJzvcD5Qyw6iVPYLUkAabKUBy5cYIizO+2PJ04qCZiVAJVZzup2ACdSo8oLxed3aEJD51p3aw0On3ePYXLSoIypCcgUUjgHABPPUvFWODNLSoD+VMUg/3Tof9MeVicTj6isRV9WQwGtvv4Q2lrOTy+xCSYlwo+nlB9PMJSI2DOzQy7PBiS2kMJ+HJMzOskuXSlOpfmbCFOCzmmKHGH6JrMzFYLJfQA7no0UY5NRdEmpjcLXgS1eBrRnBmJAVcBSri+nIwjnSpsolM1JUlQ8KhcENqCI2MqjCySsHKD7R1V5bA7AXMFLqEy0qzNLQNQz24HXxH9IcwUcz8nPWV+TLdlKBQVMlqYJLEOdxmLMHJJBgztNRd0ZSHBK3WwGgFvj8DDCZhpWBMlysg1ykgk2LEp/KW4GERUtcwqmWZkgF9A7C+7wOba435L8KlfJOiw8zlCWne56DWG1ZhM4B+7PkHt0EWdnapMmesrswADg7lzpyAjVScflL9hQURqxe3SyvdGYtPujbNy5KlRhZU9kkFOh35fYgOrqzUTRTo9gMpbHUWLCNL20r6c08yYjKZgAYgM5KgljxZ342jFYXIMpCTYldze5fRPpe9nhOSDxumHCdqzaYvTy1U34YAMtIYDXKGdJ42eE9ItiktvHTWDJZTWykttZ94Hw+a4Z4FPkYqNpLUFIiiSQXzA5Tts7+6F1BWMGfeKJmMBClJS1zfgLn4m0NnJdm0E4sckyVNQVWOVSdikA5STqLkj/EIY00vKrOkZkzEudBcGxY8j7oTVVQpSFIAJUpBILaLR4kgcnT74bYDWiZJTpb7HuaNxvnknypJcGEwzApqUBMsTAGAUtV1Ho2nSPKply2GdU0A3lvlt/U5cjlaNSQhaAT3qQ22ZI9zQDXdjJak50TChw5KlbNvvEttjTMTJ4NQVTEFLoAQm1+ajuGcNB2HyXm5mdRF/vbaEdV+FNbMlQGik32hrR1bJWoalJPQcSduQ1gueCLNHkfUEy80jZDW4ksPfBAlAzJ0o6LSkjzGX/xhBQ1eWWMxYzFoc7MHPHpDyodM+WdArNLPW5T7oKyGSpmXByuhXtJJCvL9orw+bqncfdod4xh4WrvXyKVqdU5xYhXAPodnhDWUapZdSW2I+dtucZ0djDmWRL5GNDOyzUq5geUaSeQkkvlcam7PyjGpULEBo10qe8kLYEgbjbpD8b7QeaNwaCBUeElyhCU+2deZbj8bCF9KBOUJigcif5aH0/rVxUecW4zMPcZSfFMKUnlmuQByQPfAiUlDMbbQN0yLSY1+TH9PWJDEHyLxRVIROU6SEzRpoyuGbhAlNLze1fpHP4ZYCu7IB4H68Ya3a5XB0GV4rhkxKCpT5nctu/BoTycETdYmqzMbBOj83h/T4wpICZguQxdm99jB8uUldiHS4LECzNY/0/MCDxzS6JcuO+RVh+FoWCJ60KQQC3iFwQRdvcIMmdn6R3ROUg8LqAfg4f3xoBg8pQBCBps9vQxRLwinJYuHsGUdXbfd7RQ4Qn2ITlHgy8zAVhX4C5c4AFkF0lRY/lIY9HjP4PUZVFJ4uPVj741XaqUmkKAhWZSnYHUNu4+ghCnCxkVMSWDlfG4NxyTEefDGHMSjFkbdMeSZbspOsZkLl94sJWSVkuFWBL3DvbhfhaNP2eqWWEmEk7A0pmCWu2cKBIBbPqC55OWGsJfSKLCMBxEJcF3QGLi7ucpZ7kXG0OMGARPmyyWSPEj+6WI/1N5QikYWmSQc2YgMNQCGPtauXb7tBmGIKZqlEMChmBJAvs+xd42DpoTkmmhXSV0wS0EhRS9zfkxijHcXCgE51lKdADlF2d3uY12HdoBlabK808OhiydhNDUB1AJJ5sYCML6YTlXaPncqXKPiWMqWsEgEnnfzg+RIo1C3e22AvztpGqPYRDNLnkp1CVJQoeRZ4Fm9hZqXOvAoIS3Db4mD2SRNP3MymJLKyWSUpHsAg33+EabB6nv5Af2kFIv+pJdB802J5QN/BVblJSsoH5mTmHml3EUTKOapilU6YxNkAJY8zYDqYyuRM4blVDJVSFFQZr3B2IDX+7wXRy2TlbPLI9k6gHUMdRwhDVz5gLqmU8pQDXX3iz1ypIhROrpxU4qRyIcD4WEGk12BHTyrsOxKk7maUh8irofgeL31tDjAax/ARaMscJrFqM0/j/1JUFOOHH3QzwmoIWxcKBDj42MepxlZ1oPdCn2V9qscaamWHdCiVEj8xsG5ZWvziNP2qSQyh9+sP8bwWXOacUqUUpYpSWKhtflfy6QlmUhlMJdPKAO6gJivPPb3QU4xvkCK9NbYhdFjqXsqHMuvBvGTlYBOmOQnW7hIF9x4RaLDh9VJF7DmW8rwCbXRu40pq7vrHf7S8QuEk8TreMzT16icq1ZW4EEX6PDrvEGW4CSRfxatuxux3flzjNzbPDWo7QFCVHKSUgl0liW29xL6WaLMFrVkKnJJJWokBWyRybQqJLjcxk5lekoA1WpIKi4AuPZPMloLpcQmJWEpcM+lhsG5gH3QxZGmJbUnyMe0tXMnD8TKW2Slvfq1haFNJirI7ohit+Y3DDyh7PrUqR+Ii7e0CE35k6CFVBLC1O6S75QLh+GYD5wWTKpRo8sVO0HYTIIXLWLh2McrapBUoEl0LPQKcsdPOLETAlwFZiNQVMzPdrb2iioTLmrZCe8Upna4B5lm98Tt8UNlFtFc+oKhmI3cEEbctW5c4vw1RUrMsM6SxYhw42e0eqsBSVEJIzgB0q5i4B229YWYTOzEpZgkEXO736R6CalZHNOIbhGJTlsF0qlPukEgW4wQuvpQSlRyH9JI1ihNMtaQDnI4FR+cBzuzyLugjdwHjLiU2/I3TRoIBQsbXCvt4ukrmoKUqmKy9ep+UZub2ZIIKFi+j287D5CIqm1MtWVacwTr+yhGKVBUjcqxWcnM4Tl8Rdnty9RGMXOXMmqK5iloUPFLNujCWpRYG/s33g2T2mK05JstSUFOUrAJsbF3EZusACijYaeEv1yggebGG777YG01lHQUx1SJfNRy+5QBMer8CpQ3jSoksAHHkDcHoLxlaOcEn8OaEvtmUkegtD+iqJqUuFZXIOZCpakluII111VG2jao8cNly1FGRIIPFTk8/HzgOdRpCkrT4bsrUu+93Nod0mLS1qyzpOVeV8yQpII0fKykkMxcfGI43RCVIMxKgtDgEfmDixHHqGgmnXASlyW4WtV0j8tuMUYoZktbICAlQcKCEkg7h1etoG7NVGVSg78D8PdGhqZqVpYjn05xvMo2hzSZlZiu8uVrmJDtnmEOpjqkbc3gRdDKlzBnSkHdJma7hh02hzWS0jwlPmBqPKApskOLOBYPe3I6tCbEvgAxBIm5lIllCQeR8wQOG0CTZxlnwqKw13DEciIJn4arN4WbVio6s2kQqcJUcodSnBYJGjNYnTS+sCaU0tehLZkglKTqAXJbjFlPiBBVMOyRx1d7bAO0UCjSCy1ZXAJASSph1sPXeDpdKmZlQgEIB1UR4iWJTYBtNn0j1g7UXqnmoYS0pUsMwUzEncg2bU+kUopVqnJExWbxEMLAsLsA3hBs8UYTQzPDOCkhIWyhyu/0EH1SDIJWFKWzMDolLgWbyEeGdGhkVXdKl3eUsHMFAHKQ35jc6kMX0hpLWkqGUjKeDW4QmwuuTNknvbpcbb8jtDaRTSgQpLJFmINiBt1g19HrAKiVknu7lbkt0tCepC5UxSUIBQo5gU++/U6Rp1yQqbn5D5/flC2bOUuYsIRoTu3XQdIZQmcUxZTEZQA4IFtfiIK/tOYBqXFgwDG3Pfm8CU2kEJ26/KI4t0FJEqmeFJ0UVNfxJieHVgAPeEkHRyS3m7iKpmhimXpG2bHoMnThmBQ6gNiDbpHlzEZSSnY6gPfgT8oF+kRHswRojrcIzHMkX6fu0clUi0aJLs/hJBbpoR0h6dPvlER7aOh+UbRpPB8YnSUMhSVAsS+YEDkAop47esHYpjc2dLyoGRRGXSxDagjTcaDUwAf5sv8A+NfxhjSffrDN0ttWDSuzNYfKVIV4wQAR4mLDg5G0O5NSVD203sGO42J6Q+T/APU/CEA9ry+QjFJoa3wWqWWIShSnuH2UdvE1vu8L1yFquyRl9pi7abm2rj0hpP8AYV/dVAVT/wArN6D/AFRj5QpvkVza8JUU5WI3R93iiZirJYHMSTcgv0i2R/JHQf6lx6o/lpgKoICpMSWFk5e8UsZS415c/MQROxNM0ALR3eW6GfUcGFotwf5QsqNuh+JjNwSSCP7RGZmTlKsyme6ufS8FJxYEuVNd2vawsPu8KB9PjE5/8tPUw3HKK4lG/wB//DHG32PhjgUlMtmbXW49NIOl4yAjIR4QX6e6Msf5nkPlB1NoeqfjDHnguoL93/Jnpv5H8vHwE8ODlnLEs/27xDs5W55yxuxUb7umEeMap6wfgf8AzM3+7/4xvqqft2pfuY48dn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1.bp.blogspot.com/-Mtqa1oL7dKI/T2fFkMxbX5I/AAAAAAAAJUI/31ebEnn-x-E/s1600/2-esauho%2Bvendio%2Bsu%2Bprimog..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573017"/>
            <a:ext cx="3456384" cy="2964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07974" y="3429000"/>
            <a:ext cx="498410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Y guisó Jacob un potaje; y volviendo Esaú del campo, cansado, </a:t>
            </a:r>
            <a:r>
              <a:rPr lang="es-CO" sz="2800" b="1" baseline="30000" dirty="0"/>
              <a:t>30 </a:t>
            </a:r>
            <a:r>
              <a:rPr lang="es-CO" sz="2800" dirty="0"/>
              <a:t>dijo a Jacob: Te ruego que me des a comer de ese guiso rojo, pues estoy muy cansado. </a:t>
            </a:r>
            <a:r>
              <a:rPr lang="es-CO" sz="2800" b="1" baseline="30000" dirty="0"/>
              <a:t>31 </a:t>
            </a:r>
            <a:r>
              <a:rPr lang="es-CO" sz="2800" dirty="0"/>
              <a:t>Y Jacob respondió: Véndeme en este día tu primogenitura.</a:t>
            </a:r>
          </a:p>
        </p:txBody>
      </p:sp>
    </p:spTree>
    <p:extLst>
      <p:ext uri="{BB962C8B-B14F-4D97-AF65-F5344CB8AC3E}">
        <p14:creationId xmlns:p14="http://schemas.microsoft.com/office/powerpoint/2010/main" val="383452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30963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baseline="30000" dirty="0"/>
              <a:t>32 </a:t>
            </a:r>
            <a:r>
              <a:rPr lang="es-CO" dirty="0"/>
              <a:t>Entonces dijo Esaú: He aquí yo me voy a morir; ¿para qué, pues, me servirá la primogenitura? </a:t>
            </a:r>
            <a:r>
              <a:rPr lang="es-CO" b="1" baseline="30000" dirty="0"/>
              <a:t>33 </a:t>
            </a:r>
            <a:r>
              <a:rPr lang="es-CO" dirty="0"/>
              <a:t>Y dijo Jacob: Júramelo en este día. Y él le juró, y vendió a Jacob su primogenitura.</a:t>
            </a:r>
          </a:p>
          <a:p>
            <a:pPr marL="0" indent="0">
              <a:buNone/>
            </a:pPr>
            <a:r>
              <a:rPr lang="es-CO" b="1" baseline="30000" dirty="0" smtClean="0"/>
              <a:t>34 </a:t>
            </a:r>
            <a:r>
              <a:rPr lang="es-CO" dirty="0"/>
              <a:t>Entonces Jacob dio a Esaú pan y del guisado de las lentejas; y él comió y bebió, y se levantó y se fue. Así menospreció Esaú la primogenitura. 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251520" y="3933056"/>
            <a:ext cx="6192688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Nota. Aunque </a:t>
            </a:r>
            <a:r>
              <a:rPr lang="es-CO" sz="2400" dirty="0" smtClean="0"/>
              <a:t>Esaú </a:t>
            </a:r>
            <a:r>
              <a:rPr lang="es-CO" sz="2400" dirty="0"/>
              <a:t>menospreció la primogenitura por un plato de lentejas, lo que </a:t>
            </a:r>
            <a:r>
              <a:rPr lang="es-CO" sz="2400" dirty="0" smtClean="0"/>
              <a:t>resalta </a:t>
            </a:r>
            <a:r>
              <a:rPr lang="es-CO" sz="2400" dirty="0"/>
              <a:t>aquí </a:t>
            </a:r>
            <a:r>
              <a:rPr lang="es-CO" sz="2400" dirty="0" smtClean="0"/>
              <a:t>es que </a:t>
            </a:r>
            <a:r>
              <a:rPr lang="es-CO" sz="2400" dirty="0"/>
              <a:t>Jacob la </a:t>
            </a:r>
            <a:r>
              <a:rPr lang="es-CO" sz="2400" dirty="0" smtClean="0"/>
              <a:t>obtuvo aprovechando </a:t>
            </a:r>
            <a:r>
              <a:rPr lang="es-CO" sz="2400" dirty="0"/>
              <a:t>la </a:t>
            </a:r>
            <a:r>
              <a:rPr lang="es-CO" sz="2400" dirty="0" smtClean="0"/>
              <a:t>situación de hambre de </a:t>
            </a:r>
            <a:r>
              <a:rPr lang="es-CO" sz="2400" dirty="0"/>
              <a:t>su hermano </a:t>
            </a:r>
            <a:r>
              <a:rPr lang="es-CO" sz="2400" dirty="0" smtClean="0"/>
              <a:t>Esaú. </a:t>
            </a:r>
            <a:r>
              <a:rPr lang="es-CO" sz="2400" dirty="0"/>
              <a:t>Si Jacob se </a:t>
            </a:r>
            <a:r>
              <a:rPr lang="es-CO" sz="2400" dirty="0" smtClean="0"/>
              <a:t>hubiese </a:t>
            </a:r>
            <a:r>
              <a:rPr lang="es-CO" sz="2400" dirty="0"/>
              <a:t>humillado delante de Dios, Él habría hecho algo para </a:t>
            </a:r>
            <a:r>
              <a:rPr lang="es-CO" sz="2400" dirty="0" smtClean="0"/>
              <a:t>concedérsela, ya que su hermano no la quería.</a:t>
            </a:r>
            <a:endParaRPr lang="es-CO" sz="2400" dirty="0"/>
          </a:p>
          <a:p>
            <a:endParaRPr lang="es-CO" dirty="0"/>
          </a:p>
        </p:txBody>
      </p:sp>
      <p:pic>
        <p:nvPicPr>
          <p:cNvPr id="3074" name="Picture 2" descr="http://t0.gstatic.com/images?q=tbn:ANd9GcS08VXxo11Zr2IatE1hagWATHxiaUwu_85MyQp6awbOOvaYCTSPgv4dq5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933056"/>
            <a:ext cx="1872208" cy="265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87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554960" cy="2952329"/>
          </a:xfrm>
        </p:spPr>
        <p:txBody>
          <a:bodyPr>
            <a:normAutofit/>
          </a:bodyPr>
          <a:lstStyle/>
          <a:p>
            <a:r>
              <a:rPr lang="es-CO" sz="2800" dirty="0" smtClean="0"/>
              <a:t>Mas adelante, su apetito por la primogenitura no tubo escrúpulo y llegó a engañar a su propio padre, aprovechándose de su falta de visión, lea </a:t>
            </a:r>
            <a:r>
              <a:rPr lang="es-CO" sz="2800" dirty="0" smtClean="0">
                <a:solidFill>
                  <a:srgbClr val="FF0000"/>
                </a:solidFill>
              </a:rPr>
              <a:t>(Génesis 27:1-29).</a:t>
            </a:r>
          </a:p>
        </p:txBody>
      </p:sp>
      <p:pic>
        <p:nvPicPr>
          <p:cNvPr id="2050" name="Picture 2" descr="http://t1.gstatic.com/images?q=tbn:ANd9GcQUzx27W1h74SDctc3lxymCd2mCk8n7NoDg64hgmhR-7xyrlNe617mHqn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88032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332024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Si Jacob hubiera esperado, y confiado en Dios, ciertamente que </a:t>
            </a:r>
            <a:r>
              <a:rPr lang="es-CO" sz="2800" dirty="0" smtClean="0"/>
              <a:t>había </a:t>
            </a:r>
            <a:r>
              <a:rPr lang="es-CO" sz="2800" dirty="0"/>
              <a:t>obtenido la primogenitura </a:t>
            </a:r>
            <a:r>
              <a:rPr lang="es-CO" sz="2800" dirty="0" smtClean="0"/>
              <a:t>legalmente, </a:t>
            </a:r>
            <a:r>
              <a:rPr lang="es-CO" sz="2800" dirty="0"/>
              <a:t>como cuando el mismo </a:t>
            </a:r>
            <a:r>
              <a:rPr lang="es-CO" sz="2800" dirty="0" smtClean="0"/>
              <a:t>la dio </a:t>
            </a:r>
            <a:r>
              <a:rPr lang="es-CO" sz="2800" dirty="0"/>
              <a:t>al hijo menor de José en lugar de dársela al mayor </a:t>
            </a:r>
            <a:r>
              <a:rPr lang="es-CO" sz="2800" dirty="0" smtClean="0">
                <a:solidFill>
                  <a:srgbClr val="FF0000"/>
                </a:solidFill>
              </a:rPr>
              <a:t>(Gén.48:14,17-19</a:t>
            </a:r>
            <a:r>
              <a:rPr lang="es-CO" sz="2800" dirty="0">
                <a:solidFill>
                  <a:srgbClr val="FF0000"/>
                </a:solidFill>
              </a:rPr>
              <a:t>)</a:t>
            </a:r>
            <a:r>
              <a:rPr lang="es-CO" sz="2800" dirty="0"/>
              <a:t>,  y no se habría hecho daño el mismo, a su </a:t>
            </a:r>
            <a:r>
              <a:rPr lang="es-CO" sz="2800" dirty="0" smtClean="0"/>
              <a:t>hermano </a:t>
            </a:r>
            <a:r>
              <a:rPr lang="es-CO" sz="2800" dirty="0"/>
              <a:t>y a su padre. Esto nos demuestra que hasta </a:t>
            </a:r>
            <a:r>
              <a:rPr lang="es-CO" sz="2800" dirty="0" smtClean="0"/>
              <a:t>ese </a:t>
            </a:r>
            <a:r>
              <a:rPr lang="es-CO" sz="2800" dirty="0"/>
              <a:t>momento Jacob no tenía a Dios ni a su prójimo en primer lugar en su vida, su meta era </a:t>
            </a:r>
            <a:r>
              <a:rPr lang="es-CO" sz="2800" dirty="0" smtClean="0"/>
              <a:t>obtener la </a:t>
            </a:r>
            <a:r>
              <a:rPr lang="es-CO" sz="2800" dirty="0"/>
              <a:t>primogenitura a como diera lugar.  </a:t>
            </a:r>
          </a:p>
        </p:txBody>
      </p:sp>
    </p:spTree>
    <p:extLst>
      <p:ext uri="{BB962C8B-B14F-4D97-AF65-F5344CB8AC3E}">
        <p14:creationId xmlns:p14="http://schemas.microsoft.com/office/powerpoint/2010/main" val="330023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i="1" dirty="0">
                <a:solidFill>
                  <a:srgbClr val="FF0000"/>
                </a:solidFill>
                <a:latin typeface="Agency FB" pitchFamily="34" charset="0"/>
              </a:rPr>
              <a:t>¿Si Dios es el dueño de este planeta, quién es el que lleva el control de el?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089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>
                <a:solidFill>
                  <a:srgbClr val="FF0000"/>
                </a:solidFill>
              </a:rPr>
              <a:t>Daniel 2:21</a:t>
            </a:r>
            <a:r>
              <a:rPr lang="es-CO" dirty="0"/>
              <a:t>. «</a:t>
            </a:r>
            <a:r>
              <a:rPr lang="es-CO" i="1" dirty="0">
                <a:solidFill>
                  <a:srgbClr val="0070C0"/>
                </a:solidFill>
              </a:rPr>
              <a:t>El (Dios) muda los tiempos y las edades; </a:t>
            </a:r>
            <a:r>
              <a:rPr lang="es-CO" sz="2800" i="1" u="sng" dirty="0">
                <a:solidFill>
                  <a:srgbClr val="0070C0"/>
                </a:solidFill>
              </a:rPr>
              <a:t>QUITA REYES, Y PONE REYES</a:t>
            </a:r>
            <a:r>
              <a:rPr lang="es-CO" i="1" dirty="0">
                <a:solidFill>
                  <a:srgbClr val="0070C0"/>
                </a:solidFill>
              </a:rPr>
              <a:t>; da la sabiduría a los sabios, y la ciencia a los entendidos</a:t>
            </a:r>
            <a:r>
              <a:rPr lang="es-CO" i="1" dirty="0" smtClean="0">
                <a:solidFill>
                  <a:srgbClr val="0070C0"/>
                </a:solidFill>
              </a:rPr>
              <a:t>».</a:t>
            </a:r>
          </a:p>
          <a:p>
            <a:pPr marL="0" indent="0" algn="ctr">
              <a:buNone/>
            </a:pPr>
            <a:endParaRPr lang="es-CO" i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dirty="0"/>
              <a:t>Dios </a:t>
            </a:r>
            <a:r>
              <a:rPr lang="es-CO" dirty="0" smtClean="0"/>
              <a:t>eligió </a:t>
            </a:r>
            <a:r>
              <a:rPr lang="es-CO" dirty="0"/>
              <a:t>a </a:t>
            </a:r>
            <a:r>
              <a:rPr lang="es-CO" dirty="0" smtClean="0"/>
              <a:t>Saúl, primer rey de Israel: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1 </a:t>
            </a:r>
            <a:r>
              <a:rPr lang="es-CO" dirty="0">
                <a:solidFill>
                  <a:srgbClr val="FF0000"/>
                </a:solidFill>
              </a:rPr>
              <a:t>Sam.9:1-3, </a:t>
            </a:r>
            <a:r>
              <a:rPr lang="es-CO" dirty="0" smtClean="0">
                <a:solidFill>
                  <a:srgbClr val="FF0000"/>
                </a:solidFill>
              </a:rPr>
              <a:t>16;10:1</a:t>
            </a:r>
            <a:r>
              <a:rPr lang="es-CO" dirty="0">
                <a:solidFill>
                  <a:srgbClr val="FF0000"/>
                </a:solidFill>
              </a:rPr>
              <a:t>.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endParaRPr lang="es-CO" i="1" dirty="0">
              <a:solidFill>
                <a:srgbClr val="0070C0"/>
              </a:solidFill>
            </a:endParaRPr>
          </a:p>
        </p:txBody>
      </p:sp>
      <p:sp>
        <p:nvSpPr>
          <p:cNvPr id="4" name="AutoShape 2" descr="data:image/jpeg;base64,/9j/4AAQSkZJRgABAQAAAQABAAD/2wCEAAkGBhQSEBQTEhQWExMWGR8YFxgYGBgZGRscGxocGx4aGiAYHiggHRwvHhobHzEgIycqLC0sFR49NTErNSYsLSkBCQoKDgwOFw8PFykcHBwpKSkpKSkpKSkpKSksKSkpKSkpKSkpKSkpKSwsKSwsKSwpKSkpKSksKSksLCkpLCwpKf/AABEIAHgAoAMBIgACEQEDEQH/xAAbAAACAwEBAQAAAAAAAAAAAAADBAACBQEGB//EADgQAQACAQMDAgUCAwYGAwAAAAECESEDEjEABEEiUQUTMmFxgZEGQqEjUmKxwdEUM3KC8PEHFuH/xAAYAQEBAQEBAAAAAAAAAAAAAAABAAIDBP/EAB8RAQEBAAICAgMAAAAAAAAAAAABEQIhMUESYRMiUf/aAAwDAQACEQMRAD8APraWsX6oTaqKmYjzukFvDWM0556U0Oz14TlLUYT0r25duH+ZvAF3z16N0mRtPJZV3nmJT7eec8dA1+y9L5rn02YyVut+3Pg68f6269rOmEZjUWK59WBMGyswllljGT6fNO47eUf+WAKLtSpelTaHn04IhaF+/Wn22n9RKKxxtjRZYW4pr2xyPTDAolH8fTk9jxfW9/oZLotylzFuvVW7N+qo81X3Lr26tDWiEl8JcmW6PIVTnhExXP261dPRqVODFJEptTbjPCNv+fQz4dH1/wA0ZPqjakqrw4ye3tnqlg1mfECGoRYSXEVSexL5lmPNbsW8YrqxIAdsovBui58MilLSpN1x4ROjaOjGUZbf5jbIYwH0tj6cKHl+336DrRm6ar62NXp1y4uNxrhuqr/V2pJ91qsCUSZnmOwn+zj7WdNmipBs5teLcJGRnGfc46CEJxgo55JcXdWfr+v46NDFwiUROOHjiN37eTz1VG9SMpQxMJMi90bcc7T3zWeOl4asrY7hlV1gQbr7ImPzftfQ/h8sbYC5S64p83hb+336LOZLdW7Akqa21drjFGfbPXObvasMfKZ1KUF8yXlcc/fz9q6ppMSiMskbTDhq8Xf9eltee2EdwlloSHxd0erPPFVzWLW09RYMgit+fTifC/VfnkB+1dbiw3rG49wG/DXiv26B3KggyMWMa4/Xz56HOM1FklNtBKvFWYMe3R56LzaGKzeLEG/6nQXe306MZrA7YjzupTlu/wCnRUju8KDy3V+D/boOhGdpZUv9P8uP/fQu705tMJH976dyZy7uHF/y+enPbKutpgjt2OPUe5djms5T8dEddQeLvjjxz9/9jpZjhVGOW1KKr6v0/wDOenJdkQiXVSzjcD9y78nPT5LvbTkPpCVPqiufzQKS8efHRtLf80WSx5kYXGLcc1/Xpbu4SqOoSpolJlxR4AkMccoNYxjNtDVN7PdJuJJEKv8AMcvuNZrxx0fE0DV1pEgSVs9rnbkrhvj/AEMdSHeKgRdx6argE48eTJzddE+J9+M4ymEarLI5c7bryg0Z6N3Hd+gYlso4GotmW7HO0v8AJjnps1eBNHv1ntaZUy9N8P8Ak/7vjqul3crpixjXP6fjjDb4o6zu615Oy5ETNi0UpGlsjed3n2x5nztsmO/b6rjtbkxShLcgPqOQbesfj+02e31I2sUlGspWLrz5PzjrN1+1kNyZ+IgtRbqyi/8A2tPVtLQdNT6YyGo7h8h6nk5eS6emITwkWpxPVdy5KJV+lcmb61xmClY6JiURM485VEj+/wC50ySslEDd4RsrnOPNX79A7dTUSOGWbfv/AHs5fudWjqDK4bSO7AerB6UPLUh9+X9GhzU0J6c9sdztbQRwXa4vhFOcdX/4uLqSGNViJWfepYwU2W0bvt1f5K5PoeYC1jzeK/6f26pKRGcJXEWQfVj1ZAv2zjqJiHp+kfbNDVNZKvj+vVgiJJ+rhAv9y6+/S1Go0LFGVRfpaeZB44euQ0iUZU7gxKmn/trMXh546xlOm+80yUb0yMdT78Y245/P79KHeXGVhpuQH1UlNiF15/XrnZwSTWCy+ZX9y/281XXZdqgVEcoWYOfqpqvtTXjpiUl3G3aSfUXjNpl/m5465pd4TWUWov8ANZXHs31zS0Fa45DyFY9sNOOiQ1mNjGpNWhZ7eT9b5B6V0voSixZYuXplZVueP1/q9F1e+kMRJW4216eLwuK56U0pXKLVr6VabRtLMjVfvz46ku1Z/wDMZRkVVLQj9Rf2a2uOs5UtqwY2c6bJWThhKRYAiJeLOF/TpzRjLTjmCSundlSvOB+9dJ91OSejclIMc2+ODy4/R6rL4iyjpgbpuUyGBX1MfUxTnDmPPHXQNVlHUgiRtPKrhoCnHt+3t1ma8JDK3bLdgqDA5eJRy8T4aY9Tt+6Nr8pIyXdYYcNvGXdXqP2W+gaOrs+tjQWyXd5Ay54fb26lIYn8nW+ZctyPrr0lovq27eTFFdD1ZUR3T27EqLhVEp4WXNMUrPRtGmLtVv6fbj85/pXno3c9uMtwxusOV2uLwlnjPv8AbqRHT1X/AJoylbQFo425EPNF3I4/HUO/kTI6npdiiSfdvkx7ma5x0xqpElulE9KS1JMYDdZEpra/b6Wuq609KoSJBRtKSZ6uH0mMYM+eeheVdQNTbKMRjKq9RIbar1Ms3/kZ89clrjSkURrFSIxfpnuu6SreEPfq0dSmUIso4sGKe0qFuNV4qqG+S1vnsyCxiK2iEmAKqI1f0n4vOenysN6XxIhCs4QSgtktRHiTWaLfw9VjqGpp3DbV7oyQa5JPCNUhTeHrwnxT+MV1jT0mEnTWfzHMZSiYuXOOWXlie717L4dovy9OIk4xoNRd1vPqBKcAsXNPTeLMuiaEYxkwhJ1FfqcrYoygyAMPDWfwdF1O4KqFkwjOoQtSW+qzTe2m+N0f7x0jq6zG9PTkS23Jmtw07a3T1Lrf6T0gyc2e+H8C+IGvqzy6lTJSSoRkFBuh504y4pvhes5rT1XzGG7gIzax6AayN0rL2zj267OTKO6Zn/uMcv8Aqef6dKHxQWoRky/kQsxKkvdloukPFN9d1tXYQiboxklBKQiBLaHCctezyUnRjSafcBTcvQ7qCRhuNPvzu4+/36Z1tDYVLckZDFS8xqRtt+n7Jn26W1pSnEiVKdXMNt+JFDS4yW59qOr6/d7JXJ2ripSJ74xBjFMN+8ttZ+/SHDuPVMiUW8pA3SSwC8haXjj8dF2kCQJJ/l3VXPH+HiWM5/oiSJQL9Yg3GtSJtc3KzjaYrxzjqrpk4WwHSYsWLmWW6NqBSD7ZrqVak4EW4paEsRVqWDB+PHGOuxhJYrN80xY1zYFeBw85Mq9UZRuU5xkX5kSz5d1+Kqnj89De80yZA3aca3Kbdi8tVLJeUSnPF9axk5rdyRuDqBJaqLiN8Zazg4znqRhTYBta9Q7sV9KZyt/Vy+99KdzqWGppstSD6mIcqGGsxM+Gnh8dC0I3GO9J7vTGTV+qj1Fy24ab5UvnLi1odxo6Wz0yYpkY4lSpcdv2Auvz1NHtYokm5sW2RHdFeWLALeS/I5+y2pq8sUkEtxOgoacLyEVN2fP6TQaMTJEuJbpSi5s4sM/a2joJPvdfT7Ym43emTLc72QH1/wAtYa/6ceel+0/iOOvSgmPPNeH3OsP+M+1nOGrqkllpOmThTmDFbMUVJ49m/PWJ2U9XQhHbDfpMSVRFnpklBmc00o/vXXSY572+kdx8XgUtmT0hhb5f3/8AHrzv8S91qakJxjFYbLw+uiR/Z/YRFTLTx1gw+Nam70xm/wDaj/XoUdfunVlo7ZOp9M0GiE6pXx+b56Zg5a818L+Jz0+5jqaYMouIuI04pDiOc+Pfz19f73d2LpXrGoRgMtsjEo4lp0PjH556wex/+OIQ0C9WBrSS2VMLvGnFskPlfPFcdM6H8Bbdy60EkIENObFUcpLajXGMIe3WLy7PDjZ2b/iHu9/Zzjo/2mr8x+XC81qyUYnn6m/68dZP8KfwkdpqQ7jWnPUNFfndvplyni4EMm43OV9l4vrW/hv4aR0yUI+vaxZatskFD/pt9qw+a69A9pQTXcn1Ec/kyBy+9tF1x1ncas0LuNLipYldfMDdtLYnooZeMtFN30vr9lOEf+YzMXtIgRNqyRWisc3Qe99aHcaZKF1xmvPuxkZilf5vt1XvtPT9WzTjBkMFDd45uwxXh8cdZa0LR0kRJZctbWMKP5hH1K5lxSe1sdBNxjUhL1EpI81gq2vwVmOOlXt9QD65u4UhGEY1Tlt4FDHKGK6JtViRIXILgpFvaGVfalfwHUtHgs9bbawkhkDAFYiW3T9OcN831TQ72PyZXoxnJZfLm1GZZ/gQo5F5s9s1lpy8DBopGP3Hm8lcp4OrBRKOf+ra8O0oS75eKrP26ozRe5ntiwKIyFGpRCLXq3SzQGfsYrjoWv23p27vlO5piIuM1kArP71053MiHr1JfOI8MXaY4wFYUr3zx0j3XcEv7NSMYCV/Na3HUtFCrBjR+Mjoq9/oDGpaUdTT4l6ecAUQj9X1W/0pxyXbykGoEYkPRG5IERMh9LaYGvqP1Y0P7Q3PMn1MhDypaAmMVnPt1aeiF7EcqyIlJdNIZb4X/wDOm3CTnq0sgScXMYacv7pLw4spIl7cHnqa+qm7KSM2xbb5ti2vs+Dl56Y0u6vEfTKMi3Le5MJ4PO5aMe/Qe4+KEFEZm6rBkDHLuY23SV4weOTQwu90HRh3srxrakIwjLDKPpgsxxGL63ddfizoHwDQJ6k9SnTmvy6SqjB+l/u4K4ab9uu/Ff4g0dXSnpactRQNu41CDskNBLD4zRX4x1ztv4q0NKevGTPa6nzAnpqbZRJO7+aNzKvlv261rMyVudz8KGO7UlPdm4RUi+qypOTFj/S3rGnOUO+NHS9MGGBM1H+0b59WSIvTXc/xBoyx9NlOZwkYxeLLy4qvIdY3a/C4S1PnbNY0WBpRnVkmcXcbpSugeDPvx1Smx6rT1tS9ob6QqTBkXVNsY7rN32xlOr978bSEoRiMh2btx6GmlHHi8Le1+3SJ2sLiSk1TSS1PVSUS2SRarwXtfboP/wBa0X6oyEbik5+6brvBWUDNeM3lo72/cSgz2zZB6mLUWK1Y4xZcqvO7hw9H1O4mTjD5aXbfzBtOChQK5Ls8nQ/lRjqqE4+JSgSiO0HdNcXdNmW273PTbLEauUVW6X0yax5ctV4r26AJCytqkY/Tzz97y+3jj710OBNwylK+WVe+Lqi69Jx/r0TVjtko/wA3hl9fp2leLGn71jz1TX7qMcsdsT6ud0vKVV3n7H+fRpNSKXdUYji7MOM203jx0H5TwYpxV+fey+q6uvIGiyXiVhFK+pqQ/k9v16po9zOUY4o4RzIp5woFcN+Rrx1ASXptzILVb8BXLb5aDHRPkyTMYxR5zm/CFfb/AH6V1dTVkShF9Tg1GIbfVTH6glIM1Qeb9po9zunRth8uyUpyiyg7SvTGPnPNVR1I33Wrb8vThKEZ3mz08Vts5Cq6z9b4Qw1Y6pWyOWNSmOcSY4jFo8YP36e1ew0wiTnIkFboSLCKEbTblqpA1jnpfS0NRA1NTT1JLtLflxhCK1L1YuqE9zzz1rQa7bvxmO0mN5UtrhA4jm+M2dX1u4rgJNNGMpXA4WgwYM8dB0vgU90ZN+hKIpSVd+k2xr88e3l/ve0j8pnmUtwWbbjvq6WqKsf976rUR0u83TPlInEcDGv8RFw5qrxm+r9vra5P6YR0ZSWUtsrZuVY7UW/v79E7WApt06iYJMIFZVMG5oo5zZXnpuEH5c5QbeKlDCUcqlP4P9+rUQfhjNhKo3F2vFqjkJHKVKrup/bqHYblnKOnNyM5x9bt9OZvqT6cH93pjVjOLSkj6brbQfU/dfbij79TS01A9bxaqfhLb/pz489ZtWE34bs4MFVEjEsumrMXQP3f16Podv8A2VRCDxjbWfSLWMnH4ffo+ppQ09RiyzXkGScvnij9PfoOoumju3RXGdoRvEeMF34/yvq8lTX9OoRpZOZEfpiNZk48Uhzz1yWlcYoDZTFM8llPN+/FPmup3HcZ5aaljG4LDNbtuH1Ffpz0nV4hIkRjYyN44vDJK835P6dWU61Y6UALZ1VHvj3OP9M+OqPbanpd0Plkv5fVxx7UiVw8dB1dduMdNaljbK6CSbalxySxnGerf8T8sY1sdu+9lRCxWxQawmehRTX0R5vfqZsxE2mJPnPFrwdE+IaKJKLDT8VdXR5tU+yV9+udt8R9bFIhJZUgNFSk7ea9x9/F9VmyaSMSWrYLHdHchiVOMOPy1XHVuEvr9iTi+ucVPcb3cCJyeKzj79X+Xp7Y1IUEDdh97Qq+PPRf+JhEjmMUtSFunJvwywyOf8Kfjq8dKP1EjmN22teZqZ9JY/bq0YS19O7kSqFGN328Y2pm+Vs65pz04URhKTF9VhITHihcNVbnp7V0B2MJqUraHDSZPHtXnLnpbudMiyL2G4wIJnC7osa9qrjnk6tDX1fh8dQlM1tDbDMqnLaBQjjDVHC3hz1m9/LT0tKGs+qE5bd2k77Zy2n0NCOG/vjx0t2/axlB+fHT1ramrLiV/wB7DeH7N3g6p3WnGO/ShpVGgJacjT208RY8uearHPXQZR+47zT01Ix1GUSPq0zdHjITAaHx/hL46Y7b4p81dNNSHpUJwqfI+q84yjiPHsWpoXFhPTlrSnu2C6k5B6UcTkGOLDNeeOha+rU5w1AYSd8yZCA/g5XFemqt58FjWPQ9p21b+bqqzaFRNxWF/vXhifqZ14ixJwk4JbaZFVlr8F/n9vP6UYQd0HUjKT6ZaUkhHGSQJycGLSuG+m/hmlpaW6GnB02GPU5Yil1JWnkdy3yZ6x8dFOS00X6vsIVm2/8ASjx7HSh8SjT6bR2scORrHhyJ4c9TW+JbdSRsxKNXllW1q7ksfH0ry30pPTltkJp02XtlFwARYkuaxfGErqvD1q0/L47pO3TkSluPTRmOLIpK/wBCXnrLjKW6eEy3u5/EttZMe7h60ezdTTYEpEl84xGPMV9LLLVfY9np0+M3p1OMNSRmMpR9ZjKv5r9MdanHPYtvpmw7MYi1Bx6j3K9VyrdGvCPPSmtGPzC/XukiphUsu2nJf2vgrrWn3cQWUSeBw0GKq0+3H/jmfFuzdSUXSjsN0ScXbPcpd+miNER8ct+3VNEJd1rpqMIzjCY43S2yp+/82RjXKH2zeelqSZVKOoknd8yEmJGRmsxVrzZRxz09o/ENLR0Y/wBnLVYm3YFR3Vu2wi0EsWl8/c6mj/EGn3Zu0pAbWU4NwmMX1CNF1Iefbm8R1zT0dkpxgBX1SvUlOm7ibnHiNClHuF3e109wxZb44CTiRy3vDfQuTx79C7UWTP8AkQrMU+1UXm+V8Fc9Vl8NnvlFA3NRVlFjXnDaDtrj+brF461sjnxLufXsjAYRW1y4zUVr0+5VC+M9EjiUVhzeB06c172fU1+Hxhnb9nOGpYkphGTZFju8r7leK6Y7zsJhKSjHKpxblP8A1446WQf+InQMbYv0hTnMLjacG38/bHRNKRJktVL+/po3zRyhng56V02exkHm30qLWLk7aKLyCbuc31d7xYzPmRjuRQ3eOJRDBnnm7z1FWPd/2JqYbTb4i/m/q8+M9c1NSRusK8RlJ3HBSMkv2I+Kz56nU66Y05oaixfpJmdpuaKoqT6eOYmLrPnoPcRJ+rbkbuVxbseBcYSsnqep1OgCQ0Vxig2yI+my7QzXH+b1ePaTWUyWjK6hGyGnNLK3rJk0ZtxUWjPU6nVGlNPX2wPm5LyRuQHJVU8eT2cvXYkdsldrVG6JKTmkacCe7wnnrvU6WL0ppdyyliJEBiWg3iKnJXnL44x0YSFSMA1QZA4Sr8X1Op0JQ1bkjceY3dkbCysUfvx0buu4N66dRWiMYb42FVEZy+rjyVl8PU6nUC2poy3J9UjLFlG1vcSRxR9m7+3RINDJlbTjbdYAi8tvFPsZep1Opb0mjqy3bhiIItFHmwKTNfZvPV3uiEdq+vbVZS3jPjn+hz1zqdKpdmkfTLFY+iVUt/TVPjzV/r0xpd7KLG5SzgSMlEPPjB7nv1Op1nCZdfUltd8muH04sGsXZY44v9uldbvyfqamRu4ZuxbHF1XCYp56nU6GX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155575" y="5110374"/>
            <a:ext cx="5640561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Pregunto: ¿Saúl estaba buscando  ser elegido el rey de Israel? </a:t>
            </a:r>
            <a:r>
              <a:rPr lang="es-CO" sz="2800" dirty="0" smtClean="0"/>
              <a:t>¡No! Saúl estaba ocupado buscando las asnas de su padre.</a:t>
            </a:r>
            <a:endParaRPr lang="es-CO" sz="2800" dirty="0"/>
          </a:p>
          <a:p>
            <a:pPr algn="ctr"/>
            <a:endParaRPr lang="es-CO" sz="2400" dirty="0"/>
          </a:p>
        </p:txBody>
      </p:sp>
      <p:sp>
        <p:nvSpPr>
          <p:cNvPr id="6" name="AutoShape 4" descr="data:image/jpeg;base64,/9j/4AAQSkZJRgABAQAAAQABAAD/2wCEAAkGBhQSEBQTEhQWExMWGR8YFxgYGBgZGRscGxocGx4aGiAYHiggHRwvHhobHzEgIycqLC0sFR49NTErNSYsLSkBCQoKDgwOFw8PFykcHBwpKSkpKSkpKSkpKSksKSkpKSkpKSkpKSkpKSwsKSwsKSwpKSkpKSksKSksLCkpLCwpKf/AABEIAHgAoAMBIgACEQEDEQH/xAAbAAACAwEBAQAAAAAAAAAAAAADBAACBQEGB//EADgQAQACAQMDAgUCAwYGAwAAAAECESEDEjEABEEiUQUTMmFxgZEGQqEjUmKxwdEUM3KC8PEHFuH/xAAYAQEBAQEBAAAAAAAAAAAAAAABAAIDBP/EAB8RAQEBAAICAgMAAAAAAAAAAAABEQIhMUESYRMiUf/aAAwDAQACEQMRAD8APraWsX6oTaqKmYjzukFvDWM0556U0Oz14TlLUYT0r25duH+ZvAF3z16N0mRtPJZV3nmJT7eec8dA1+y9L5rn02YyVut+3Pg68f6269rOmEZjUWK59WBMGyswllljGT6fNO47eUf+WAKLtSpelTaHn04IhaF+/Wn22n9RKKxxtjRZYW4pr2xyPTDAolH8fTk9jxfW9/oZLotylzFuvVW7N+qo81X3Lr26tDWiEl8JcmW6PIVTnhExXP261dPRqVODFJEptTbjPCNv+fQz4dH1/wA0ZPqjakqrw4ye3tnqlg1mfECGoRYSXEVSexL5lmPNbsW8YrqxIAdsovBui58MilLSpN1x4ROjaOjGUZbf5jbIYwH0tj6cKHl+336DrRm6ar62NXp1y4uNxrhuqr/V2pJ91qsCUSZnmOwn+zj7WdNmipBs5teLcJGRnGfc46CEJxgo55JcXdWfr+v46NDFwiUROOHjiN37eTz1VG9SMpQxMJMi90bcc7T3zWeOl4asrY7hlV1gQbr7ImPzftfQ/h8sbYC5S64p83hb+336LOZLdW7Akqa21drjFGfbPXObvasMfKZ1KUF8yXlcc/fz9q6ppMSiMskbTDhq8Xf9eltee2EdwlloSHxd0erPPFVzWLW09RYMgit+fTifC/VfnkB+1dbiw3rG49wG/DXiv26B3KggyMWMa4/Xz56HOM1FklNtBKvFWYMe3R56LzaGKzeLEG/6nQXe306MZrA7YjzupTlu/wCnRUju8KDy3V+D/boOhGdpZUv9P8uP/fQu705tMJH976dyZy7uHF/y+enPbKutpgjt2OPUe5djms5T8dEddQeLvjjxz9/9jpZjhVGOW1KKr6v0/wDOenJdkQiXVSzjcD9y78nPT5LvbTkPpCVPqiufzQKS8efHRtLf80WSx5kYXGLcc1/Xpbu4SqOoSpolJlxR4AkMccoNYxjNtDVN7PdJuJJEKv8AMcvuNZrxx0fE0DV1pEgSVs9rnbkrhvj/AEMdSHeKgRdx6argE48eTJzddE+J9+M4ymEarLI5c7bryg0Z6N3Hd+gYlso4GotmW7HO0v8AJjnps1eBNHv1ntaZUy9N8P8Ak/7vjqul3crpixjXP6fjjDb4o6zu615Oy5ETNi0UpGlsjed3n2x5nztsmO/b6rjtbkxShLcgPqOQbesfj+02e31I2sUlGspWLrz5PzjrN1+1kNyZ+IgtRbqyi/8A2tPVtLQdNT6YyGo7h8h6nk5eS6emITwkWpxPVdy5KJV+lcmb61xmClY6JiURM485VEj+/wC50ySslEDd4RsrnOPNX79A7dTUSOGWbfv/AHs5fudWjqDK4bSO7AerB6UPLUh9+X9GhzU0J6c9sdztbQRwXa4vhFOcdX/4uLqSGNViJWfepYwU2W0bvt1f5K5PoeYC1jzeK/6f26pKRGcJXEWQfVj1ZAv2zjqJiHp+kfbNDVNZKvj+vVgiJJ+rhAv9y6+/S1Go0LFGVRfpaeZB44euQ0iUZU7gxKmn/trMXh546xlOm+80yUb0yMdT78Y245/P79KHeXGVhpuQH1UlNiF15/XrnZwSTWCy+ZX9y/281XXZdqgVEcoWYOfqpqvtTXjpiUl3G3aSfUXjNpl/m5465pd4TWUWov8ANZXHs31zS0Fa45DyFY9sNOOiQ1mNjGpNWhZ7eT9b5B6V0voSixZYuXplZVueP1/q9F1e+kMRJW4216eLwuK56U0pXKLVr6VabRtLMjVfvz46ku1Z/wDMZRkVVLQj9Rf2a2uOs5UtqwY2c6bJWThhKRYAiJeLOF/TpzRjLTjmCSundlSvOB+9dJ91OSejclIMc2+ODy4/R6rL4iyjpgbpuUyGBX1MfUxTnDmPPHXQNVlHUgiRtPKrhoCnHt+3t1ma8JDK3bLdgqDA5eJRy8T4aY9Tt+6Nr8pIyXdYYcNvGXdXqP2W+gaOrs+tjQWyXd5Ay54fb26lIYn8nW+ZctyPrr0lovq27eTFFdD1ZUR3T27EqLhVEp4WXNMUrPRtGmLtVv6fbj85/pXno3c9uMtwxusOV2uLwlnjPv8AbqRHT1X/AJoylbQFo425EPNF3I4/HUO/kTI6npdiiSfdvkx7ma5x0xqpElulE9KS1JMYDdZEpra/b6Wuq609KoSJBRtKSZ6uH0mMYM+eeheVdQNTbKMRjKq9RIbar1Ms3/kZ89clrjSkURrFSIxfpnuu6SreEPfq0dSmUIso4sGKe0qFuNV4qqG+S1vnsyCxiK2iEmAKqI1f0n4vOenysN6XxIhCs4QSgtktRHiTWaLfw9VjqGpp3DbV7oyQa5JPCNUhTeHrwnxT+MV1jT0mEnTWfzHMZSiYuXOOWXlie717L4dovy9OIk4xoNRd1vPqBKcAsXNPTeLMuiaEYxkwhJ1FfqcrYoygyAMPDWfwdF1O4KqFkwjOoQtSW+qzTe2m+N0f7x0jq6zG9PTkS23Jmtw07a3T1Lrf6T0gyc2e+H8C+IGvqzy6lTJSSoRkFBuh504y4pvhes5rT1XzGG7gIzax6AayN0rL2zj267OTKO6Zn/uMcv8Aqef6dKHxQWoRky/kQsxKkvdloukPFN9d1tXYQiboxklBKQiBLaHCctezyUnRjSafcBTcvQ7qCRhuNPvzu4+/36Z1tDYVLckZDFS8xqRtt+n7Jn26W1pSnEiVKdXMNt+JFDS4yW59qOr6/d7JXJ2ripSJ74xBjFMN+8ttZ+/SHDuPVMiUW8pA3SSwC8haXjj8dF2kCQJJ/l3VXPH+HiWM5/oiSJQL9Yg3GtSJtc3KzjaYrxzjqrpk4WwHSYsWLmWW6NqBSD7ZrqVak4EW4paEsRVqWDB+PHGOuxhJYrN80xY1zYFeBw85Mq9UZRuU5xkX5kSz5d1+Kqnj89De80yZA3aca3Kbdi8tVLJeUSnPF9axk5rdyRuDqBJaqLiN8Zazg4znqRhTYBta9Q7sV9KZyt/Vy+99KdzqWGppstSD6mIcqGGsxM+Gnh8dC0I3GO9J7vTGTV+qj1Fy24ab5UvnLi1odxo6Wz0yYpkY4lSpcdv2Auvz1NHtYokm5sW2RHdFeWLALeS/I5+y2pq8sUkEtxOgoacLyEVN2fP6TQaMTJEuJbpSi5s4sM/a2joJPvdfT7Ym43emTLc72QH1/wAtYa/6ceel+0/iOOvSgmPPNeH3OsP+M+1nOGrqkllpOmThTmDFbMUVJ49m/PWJ2U9XQhHbDfpMSVRFnpklBmc00o/vXXSY572+kdx8XgUtmT0hhb5f3/8AHrzv8S91qakJxjFYbLw+uiR/Z/YRFTLTx1gw+Nam70xm/wDaj/XoUdfunVlo7ZOp9M0GiE6pXx+b56Zg5a818L+Jz0+5jqaYMouIuI04pDiOc+Pfz19f73d2LpXrGoRgMtsjEo4lp0PjH556wex/+OIQ0C9WBrSS2VMLvGnFskPlfPFcdM6H8Bbdy60EkIENObFUcpLajXGMIe3WLy7PDjZ2b/iHu9/Zzjo/2mr8x+XC81qyUYnn6m/68dZP8KfwkdpqQ7jWnPUNFfndvplyni4EMm43OV9l4vrW/hv4aR0yUI+vaxZatskFD/pt9qw+a69A9pQTXcn1Ec/kyBy+9tF1x1ncas0LuNLipYldfMDdtLYnooZeMtFN30vr9lOEf+YzMXtIgRNqyRWisc3Qe99aHcaZKF1xmvPuxkZilf5vt1XvtPT9WzTjBkMFDd45uwxXh8cdZa0LR0kRJZctbWMKP5hH1K5lxSe1sdBNxjUhL1EpI81gq2vwVmOOlXt9QD65u4UhGEY1Tlt4FDHKGK6JtViRIXILgpFvaGVfalfwHUtHgs9bbawkhkDAFYiW3T9OcN831TQ72PyZXoxnJZfLm1GZZ/gQo5F5s9s1lpy8DBopGP3Hm8lcp4OrBRKOf+ra8O0oS75eKrP26ozRe5ntiwKIyFGpRCLXq3SzQGfsYrjoWv23p27vlO5piIuM1kArP71053MiHr1JfOI8MXaY4wFYUr3zx0j3XcEv7NSMYCV/Na3HUtFCrBjR+Mjoq9/oDGpaUdTT4l6ecAUQj9X1W/0pxyXbykGoEYkPRG5IERMh9LaYGvqP1Y0P7Q3PMn1MhDypaAmMVnPt1aeiF7EcqyIlJdNIZb4X/wDOm3CTnq0sgScXMYacv7pLw4spIl7cHnqa+qm7KSM2xbb5ti2vs+Dl56Y0u6vEfTKMi3Le5MJ4PO5aMe/Qe4+KEFEZm6rBkDHLuY23SV4weOTQwu90HRh3srxrakIwjLDKPpgsxxGL63ddfizoHwDQJ6k9SnTmvy6SqjB+l/u4K4ab9uu/Ff4g0dXSnpactRQNu41CDskNBLD4zRX4x1ztv4q0NKevGTPa6nzAnpqbZRJO7+aNzKvlv261rMyVudz8KGO7UlPdm4RUi+qypOTFj/S3rGnOUO+NHS9MGGBM1H+0b59WSIvTXc/xBoyx9NlOZwkYxeLLy4qvIdY3a/C4S1PnbNY0WBpRnVkmcXcbpSugeDPvx1Smx6rT1tS9ob6QqTBkXVNsY7rN32xlOr978bSEoRiMh2btx6GmlHHi8Le1+3SJ2sLiSk1TSS1PVSUS2SRarwXtfboP/wBa0X6oyEbik5+6brvBWUDNeM3lo72/cSgz2zZB6mLUWK1Y4xZcqvO7hw9H1O4mTjD5aXbfzBtOChQK5Ls8nQ/lRjqqE4+JSgSiO0HdNcXdNmW273PTbLEauUVW6X0yax5ctV4r26AJCytqkY/Tzz97y+3jj710OBNwylK+WVe+Lqi69Jx/r0TVjtko/wA3hl9fp2leLGn71jz1TX7qMcsdsT6ud0vKVV3n7H+fRpNSKXdUYji7MOM203jx0H5TwYpxV+fey+q6uvIGiyXiVhFK+pqQ/k9v16po9zOUY4o4RzIp5woFcN+Rrx1ASXptzILVb8BXLb5aDHRPkyTMYxR5zm/CFfb/AH6V1dTVkShF9Tg1GIbfVTH6glIM1Qeb9po9zunRth8uyUpyiyg7SvTGPnPNVR1I33Wrb8vThKEZ3mz08Vts5Cq6z9b4Qw1Y6pWyOWNSmOcSY4jFo8YP36e1ew0wiTnIkFboSLCKEbTblqpA1jnpfS0NRA1NTT1JLtLflxhCK1L1YuqE9zzz1rQa7bvxmO0mN5UtrhA4jm+M2dX1u4rgJNNGMpXA4WgwYM8dB0vgU90ZN+hKIpSVd+k2xr88e3l/ve0j8pnmUtwWbbjvq6WqKsf976rUR0u83TPlInEcDGv8RFw5qrxm+r9vra5P6YR0ZSWUtsrZuVY7UW/v79E7WApt06iYJMIFZVMG5oo5zZXnpuEH5c5QbeKlDCUcqlP4P9+rUQfhjNhKo3F2vFqjkJHKVKrup/bqHYblnKOnNyM5x9bt9OZvqT6cH93pjVjOLSkj6brbQfU/dfbij79TS01A9bxaqfhLb/pz489ZtWE34bs4MFVEjEsumrMXQP3f16Podv8A2VRCDxjbWfSLWMnH4ffo+ppQ09RiyzXkGScvnij9PfoOoumju3RXGdoRvEeMF34/yvq8lTX9OoRpZOZEfpiNZk48Uhzz1yWlcYoDZTFM8llPN+/FPmup3HcZ5aaljG4LDNbtuH1Ffpz0nV4hIkRjYyN44vDJK835P6dWU61Y6UALZ1VHvj3OP9M+OqPbanpd0Plkv5fVxx7UiVw8dB1dduMdNaljbK6CSbalxySxnGerf8T8sY1sdu+9lRCxWxQawmehRTX0R5vfqZsxE2mJPnPFrwdE+IaKJKLDT8VdXR5tU+yV9+udt8R9bFIhJZUgNFSk7ea9x9/F9VmyaSMSWrYLHdHchiVOMOPy1XHVuEvr9iTi+ucVPcb3cCJyeKzj79X+Xp7Y1IUEDdh97Qq+PPRf+JhEjmMUtSFunJvwywyOf8Kfjq8dKP1EjmN22teZqZ9JY/bq0YS19O7kSqFGN328Y2pm+Vs65pz04URhKTF9VhITHihcNVbnp7V0B2MJqUraHDSZPHtXnLnpbudMiyL2G4wIJnC7osa9qrjnk6tDX1fh8dQlM1tDbDMqnLaBQjjDVHC3hz1m9/LT0tKGs+qE5bd2k77Zy2n0NCOG/vjx0t2/axlB+fHT1ramrLiV/wB7DeH7N3g6p3WnGO/ShpVGgJacjT208RY8uearHPXQZR+47zT01Ix1GUSPq0zdHjITAaHx/hL46Y7b4p81dNNSHpUJwqfI+q84yjiPHsWpoXFhPTlrSnu2C6k5B6UcTkGOLDNeeOha+rU5w1AYSd8yZCA/g5XFemqt58FjWPQ9p21b+bqqzaFRNxWF/vXhifqZ14ixJwk4JbaZFVlr8F/n9vP6UYQd0HUjKT6ZaUkhHGSQJycGLSuG+m/hmlpaW6GnB02GPU5Yil1JWnkdy3yZ6x8dFOS00X6vsIVm2/8ASjx7HSh8SjT6bR2scORrHhyJ4c9TW+JbdSRsxKNXllW1q7ksfH0ry30pPTltkJp02XtlFwARYkuaxfGErqvD1q0/L47pO3TkSluPTRmOLIpK/wBCXnrLjKW6eEy3u5/EttZMe7h60ezdTTYEpEl84xGPMV9LLLVfY9np0+M3p1OMNSRmMpR9ZjKv5r9MdanHPYtvpmw7MYi1Bx6j3K9VyrdGvCPPSmtGPzC/XukiphUsu2nJf2vgrrWn3cQWUSeBw0GKq0+3H/jmfFuzdSUXSjsN0ScXbPcpd+miNER8ct+3VNEJd1rpqMIzjCY43S2yp+/82RjXKH2zeelqSZVKOoknd8yEmJGRmsxVrzZRxz09o/ENLR0Y/wBnLVYm3YFR3Vu2wi0EsWl8/c6mj/EGn3Zu0pAbWU4NwmMX1CNF1Iefbm8R1zT0dkpxgBX1SvUlOm7ibnHiNClHuF3e109wxZb44CTiRy3vDfQuTx79C7UWTP8AkQrMU+1UXm+V8Fc9Vl8NnvlFA3NRVlFjXnDaDtrj+brF461sjnxLufXsjAYRW1y4zUVr0+5VC+M9EjiUVhzeB06c172fU1+Hxhnb9nOGpYkphGTZFju8r7leK6Y7zsJhKSjHKpxblP8A1446WQf+InQMbYv0hTnMLjacG38/bHRNKRJktVL+/po3zRyhng56V02exkHm30qLWLk7aKLyCbuc31d7xYzPmRjuRQ3eOJRDBnnm7z1FWPd/2JqYbTb4i/m/q8+M9c1NSRusK8RlJ3HBSMkv2I+Kz56nU66Y05oaixfpJmdpuaKoqT6eOYmLrPnoPcRJ+rbkbuVxbseBcYSsnqep1OgCQ0Vxig2yI+my7QzXH+b1ePaTWUyWjK6hGyGnNLK3rJk0ZtxUWjPU6nVGlNPX2wPm5LyRuQHJVU8eT2cvXYkdsldrVG6JKTmkacCe7wnnrvU6WL0ppdyyliJEBiWg3iKnJXnL44x0YSFSMA1QZA4Sr8X1Op0JQ1bkjceY3dkbCysUfvx0buu4N66dRWiMYb42FVEZy+rjyVl8PU6nUC2poy3J9UjLFlG1vcSRxR9m7+3RINDJlbTjbdYAi8tvFPsZep1Opb0mjqy3bhiIItFHmwKTNfZvPV3uiEdq+vbVZS3jPjn+hz1zqdKpdmkfTLFY+iVUt/TVPjzV/r0xpd7KLG5SzgSMlEPPjB7nv1Op1nCZdfUltd8muH04sGsXZY44v9uldbvyfqamRu4ZuxbHF1XCYp56nU6GX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6" descr="data:image/jpeg;base64,/9j/4AAQSkZJRgABAQAAAQABAAD/2wCEAAkGBhQSEBQTEhQWExMWGR8YFxgYGBgZGRscGxocGx4aGiAYHiggHRwvHhobHzEgIycqLC0sFR49NTErNSYsLSkBCQoKDgwOFw8PFykcHBwpKSkpKSkpKSkpKSksKSkpKSkpKSkpKSkpKSwsKSwsKSwpKSkpKSksKSksLCkpLCwpKf/AABEIAHgAoAMBIgACEQEDEQH/xAAbAAACAwEBAQAAAAAAAAAAAAADBAACBQEGB//EADgQAQACAQMDAgUCAwYGAwAAAAECESEDEjEABEEiUQUTMmFxgZEGQqEjUmKxwdEUM3KC8PEHFuH/xAAYAQEBAQEBAAAAAAAAAAAAAAABAAIDBP/EAB8RAQEBAAICAgMAAAAAAAAAAAABEQIhMUESYRMiUf/aAAwDAQACEQMRAD8APraWsX6oTaqKmYjzukFvDWM0556U0Oz14TlLUYT0r25duH+ZvAF3z16N0mRtPJZV3nmJT7eec8dA1+y9L5rn02YyVut+3Pg68f6269rOmEZjUWK59WBMGyswllljGT6fNO47eUf+WAKLtSpelTaHn04IhaF+/Wn22n9RKKxxtjRZYW4pr2xyPTDAolH8fTk9jxfW9/oZLotylzFuvVW7N+qo81X3Lr26tDWiEl8JcmW6PIVTnhExXP261dPRqVODFJEptTbjPCNv+fQz4dH1/wA0ZPqjakqrw4ye3tnqlg1mfECGoRYSXEVSexL5lmPNbsW8YrqxIAdsovBui58MilLSpN1x4ROjaOjGUZbf5jbIYwH0tj6cKHl+336DrRm6ar62NXp1y4uNxrhuqr/V2pJ91qsCUSZnmOwn+zj7WdNmipBs5teLcJGRnGfc46CEJxgo55JcXdWfr+v46NDFwiUROOHjiN37eTz1VG9SMpQxMJMi90bcc7T3zWeOl4asrY7hlV1gQbr7ImPzftfQ/h8sbYC5S64p83hb+336LOZLdW7Akqa21drjFGfbPXObvasMfKZ1KUF8yXlcc/fz9q6ppMSiMskbTDhq8Xf9eltee2EdwlloSHxd0erPPFVzWLW09RYMgit+fTifC/VfnkB+1dbiw3rG49wG/DXiv26B3KggyMWMa4/Xz56HOM1FklNtBKvFWYMe3R56LzaGKzeLEG/6nQXe306MZrA7YjzupTlu/wCnRUju8KDy3V+D/boOhGdpZUv9P8uP/fQu705tMJH976dyZy7uHF/y+enPbKutpgjt2OPUe5djms5T8dEddQeLvjjxz9/9jpZjhVGOW1KKr6v0/wDOenJdkQiXVSzjcD9y78nPT5LvbTkPpCVPqiufzQKS8efHRtLf80WSx5kYXGLcc1/Xpbu4SqOoSpolJlxR4AkMccoNYxjNtDVN7PdJuJJEKv8AMcvuNZrxx0fE0DV1pEgSVs9rnbkrhvj/AEMdSHeKgRdx6argE48eTJzddE+J9+M4ymEarLI5c7bryg0Z6N3Hd+gYlso4GotmW7HO0v8AJjnps1eBNHv1ntaZUy9N8P8Ak/7vjqul3crpixjXP6fjjDb4o6zu615Oy5ETNi0UpGlsjed3n2x5nztsmO/b6rjtbkxShLcgPqOQbesfj+02e31I2sUlGspWLrz5PzjrN1+1kNyZ+IgtRbqyi/8A2tPVtLQdNT6YyGo7h8h6nk5eS6emITwkWpxPVdy5KJV+lcmb61xmClY6JiURM485VEj+/wC50ySslEDd4RsrnOPNX79A7dTUSOGWbfv/AHs5fudWjqDK4bSO7AerB6UPLUh9+X9GhzU0J6c9sdztbQRwXa4vhFOcdX/4uLqSGNViJWfepYwU2W0bvt1f5K5PoeYC1jzeK/6f26pKRGcJXEWQfVj1ZAv2zjqJiHp+kfbNDVNZKvj+vVgiJJ+rhAv9y6+/S1Go0LFGVRfpaeZB44euQ0iUZU7gxKmn/trMXh546xlOm+80yUb0yMdT78Y245/P79KHeXGVhpuQH1UlNiF15/XrnZwSTWCy+ZX9y/281XXZdqgVEcoWYOfqpqvtTXjpiUl3G3aSfUXjNpl/m5465pd4TWUWov8ANZXHs31zS0Fa45DyFY9sNOOiQ1mNjGpNWhZ7eT9b5B6V0voSixZYuXplZVueP1/q9F1e+kMRJW4216eLwuK56U0pXKLVr6VabRtLMjVfvz46ku1Z/wDMZRkVVLQj9Rf2a2uOs5UtqwY2c6bJWThhKRYAiJeLOF/TpzRjLTjmCSundlSvOB+9dJ91OSejclIMc2+ODy4/R6rL4iyjpgbpuUyGBX1MfUxTnDmPPHXQNVlHUgiRtPKrhoCnHt+3t1ma8JDK3bLdgqDA5eJRy8T4aY9Tt+6Nr8pIyXdYYcNvGXdXqP2W+gaOrs+tjQWyXd5Ay54fb26lIYn8nW+ZctyPrr0lovq27eTFFdD1ZUR3T27EqLhVEp4WXNMUrPRtGmLtVv6fbj85/pXno3c9uMtwxusOV2uLwlnjPv8AbqRHT1X/AJoylbQFo425EPNF3I4/HUO/kTI6npdiiSfdvkx7ma5x0xqpElulE9KS1JMYDdZEpra/b6Wuq609KoSJBRtKSZ6uH0mMYM+eeheVdQNTbKMRjKq9RIbar1Ms3/kZ89clrjSkURrFSIxfpnuu6SreEPfq0dSmUIso4sGKe0qFuNV4qqG+S1vnsyCxiK2iEmAKqI1f0n4vOenysN6XxIhCs4QSgtktRHiTWaLfw9VjqGpp3DbV7oyQa5JPCNUhTeHrwnxT+MV1jT0mEnTWfzHMZSiYuXOOWXlie717L4dovy9OIk4xoNRd1vPqBKcAsXNPTeLMuiaEYxkwhJ1FfqcrYoygyAMPDWfwdF1O4KqFkwjOoQtSW+qzTe2m+N0f7x0jq6zG9PTkS23Jmtw07a3T1Lrf6T0gyc2e+H8C+IGvqzy6lTJSSoRkFBuh504y4pvhes5rT1XzGG7gIzax6AayN0rL2zj267OTKO6Zn/uMcv8Aqef6dKHxQWoRky/kQsxKkvdloukPFN9d1tXYQiboxklBKQiBLaHCctezyUnRjSafcBTcvQ7qCRhuNPvzu4+/36Z1tDYVLckZDFS8xqRtt+n7Jn26W1pSnEiVKdXMNt+JFDS4yW59qOr6/d7JXJ2ripSJ74xBjFMN+8ttZ+/SHDuPVMiUW8pA3SSwC8haXjj8dF2kCQJJ/l3VXPH+HiWM5/oiSJQL9Yg3GtSJtc3KzjaYrxzjqrpk4WwHSYsWLmWW6NqBSD7ZrqVak4EW4paEsRVqWDB+PHGOuxhJYrN80xY1zYFeBw85Mq9UZRuU5xkX5kSz5d1+Kqnj89De80yZA3aca3Kbdi8tVLJeUSnPF9axk5rdyRuDqBJaqLiN8Zazg4znqRhTYBta9Q7sV9KZyt/Vy+99KdzqWGppstSD6mIcqGGsxM+Gnh8dC0I3GO9J7vTGTV+qj1Fy24ab5UvnLi1odxo6Wz0yYpkY4lSpcdv2Auvz1NHtYokm5sW2RHdFeWLALeS/I5+y2pq8sUkEtxOgoacLyEVN2fP6TQaMTJEuJbpSi5s4sM/a2joJPvdfT7Ym43emTLc72QH1/wAtYa/6ceel+0/iOOvSgmPPNeH3OsP+M+1nOGrqkllpOmThTmDFbMUVJ49m/PWJ2U9XQhHbDfpMSVRFnpklBmc00o/vXXSY572+kdx8XgUtmT0hhb5f3/8AHrzv8S91qakJxjFYbLw+uiR/Z/YRFTLTx1gw+Nam70xm/wDaj/XoUdfunVlo7ZOp9M0GiE6pXx+b56Zg5a818L+Jz0+5jqaYMouIuI04pDiOc+Pfz19f73d2LpXrGoRgMtsjEo4lp0PjH556wex/+OIQ0C9WBrSS2VMLvGnFskPlfPFcdM6H8Bbdy60EkIENObFUcpLajXGMIe3WLy7PDjZ2b/iHu9/Zzjo/2mr8x+XC81qyUYnn6m/68dZP8KfwkdpqQ7jWnPUNFfndvplyni4EMm43OV9l4vrW/hv4aR0yUI+vaxZatskFD/pt9qw+a69A9pQTXcn1Ec/kyBy+9tF1x1ncas0LuNLipYldfMDdtLYnooZeMtFN30vr9lOEf+YzMXtIgRNqyRWisc3Qe99aHcaZKF1xmvPuxkZilf5vt1XvtPT9WzTjBkMFDd45uwxXh8cdZa0LR0kRJZctbWMKP5hH1K5lxSe1sdBNxjUhL1EpI81gq2vwVmOOlXt9QD65u4UhGEY1Tlt4FDHKGK6JtViRIXILgpFvaGVfalfwHUtHgs9bbawkhkDAFYiW3T9OcN831TQ72PyZXoxnJZfLm1GZZ/gQo5F5s9s1lpy8DBopGP3Hm8lcp4OrBRKOf+ra8O0oS75eKrP26ozRe5ntiwKIyFGpRCLXq3SzQGfsYrjoWv23p27vlO5piIuM1kArP71053MiHr1JfOI8MXaY4wFYUr3zx0j3XcEv7NSMYCV/Na3HUtFCrBjR+Mjoq9/oDGpaUdTT4l6ecAUQj9X1W/0pxyXbykGoEYkPRG5IERMh9LaYGvqP1Y0P7Q3PMn1MhDypaAmMVnPt1aeiF7EcqyIlJdNIZb4X/wDOm3CTnq0sgScXMYacv7pLw4spIl7cHnqa+qm7KSM2xbb5ti2vs+Dl56Y0u6vEfTKMi3Le5MJ4PO5aMe/Qe4+KEFEZm6rBkDHLuY23SV4weOTQwu90HRh3srxrakIwjLDKPpgsxxGL63ddfizoHwDQJ6k9SnTmvy6SqjB+l/u4K4ab9uu/Ff4g0dXSnpactRQNu41CDskNBLD4zRX4x1ztv4q0NKevGTPa6nzAnpqbZRJO7+aNzKvlv261rMyVudz8KGO7UlPdm4RUi+qypOTFj/S3rGnOUO+NHS9MGGBM1H+0b59WSIvTXc/xBoyx9NlOZwkYxeLLy4qvIdY3a/C4S1PnbNY0WBpRnVkmcXcbpSugeDPvx1Smx6rT1tS9ob6QqTBkXVNsY7rN32xlOr978bSEoRiMh2btx6GmlHHi8Le1+3SJ2sLiSk1TSS1PVSUS2SRarwXtfboP/wBa0X6oyEbik5+6brvBWUDNeM3lo72/cSgz2zZB6mLUWK1Y4xZcqvO7hw9H1O4mTjD5aXbfzBtOChQK5Ls8nQ/lRjqqE4+JSgSiO0HdNcXdNmW273PTbLEauUVW6X0yax5ctV4r26AJCytqkY/Tzz97y+3jj710OBNwylK+WVe+Lqi69Jx/r0TVjtko/wA3hl9fp2leLGn71jz1TX7qMcsdsT6ud0vKVV3n7H+fRpNSKXdUYji7MOM203jx0H5TwYpxV+fey+q6uvIGiyXiVhFK+pqQ/k9v16po9zOUY4o4RzIp5woFcN+Rrx1ASXptzILVb8BXLb5aDHRPkyTMYxR5zm/CFfb/AH6V1dTVkShF9Tg1GIbfVTH6glIM1Qeb9po9zunRth8uyUpyiyg7SvTGPnPNVR1I33Wrb8vThKEZ3mz08Vts5Cq6z9b4Qw1Y6pWyOWNSmOcSY4jFo8YP36e1ew0wiTnIkFboSLCKEbTblqpA1jnpfS0NRA1NTT1JLtLflxhCK1L1YuqE9zzz1rQa7bvxmO0mN5UtrhA4jm+M2dX1u4rgJNNGMpXA4WgwYM8dB0vgU90ZN+hKIpSVd+k2xr88e3l/ve0j8pnmUtwWbbjvq6WqKsf976rUR0u83TPlInEcDGv8RFw5qrxm+r9vra5P6YR0ZSWUtsrZuVY7UW/v79E7WApt06iYJMIFZVMG5oo5zZXnpuEH5c5QbeKlDCUcqlP4P9+rUQfhjNhKo3F2vFqjkJHKVKrup/bqHYblnKOnNyM5x9bt9OZvqT6cH93pjVjOLSkj6brbQfU/dfbij79TS01A9bxaqfhLb/pz489ZtWE34bs4MFVEjEsumrMXQP3f16Podv8A2VRCDxjbWfSLWMnH4ffo+ppQ09RiyzXkGScvnij9PfoOoumju3RXGdoRvEeMF34/yvq8lTX9OoRpZOZEfpiNZk48Uhzz1yWlcYoDZTFM8llPN+/FPmup3HcZ5aaljG4LDNbtuH1Ffpz0nV4hIkRjYyN44vDJK835P6dWU61Y6UALZ1VHvj3OP9M+OqPbanpd0Plkv5fVxx7UiVw8dB1dduMdNaljbK6CSbalxySxnGerf8T8sY1sdu+9lRCxWxQawmehRTX0R5vfqZsxE2mJPnPFrwdE+IaKJKLDT8VdXR5tU+yV9+udt8R9bFIhJZUgNFSk7ea9x9/F9VmyaSMSWrYLHdHchiVOMOPy1XHVuEvr9iTi+ucVPcb3cCJyeKzj79X+Xp7Y1IUEDdh97Qq+PPRf+JhEjmMUtSFunJvwywyOf8Kfjq8dKP1EjmN22teZqZ9JY/bq0YS19O7kSqFGN328Y2pm+Vs65pz04URhKTF9VhITHihcNVbnp7V0B2MJqUraHDSZPHtXnLnpbudMiyL2G4wIJnC7osa9qrjnk6tDX1fh8dQlM1tDbDMqnLaBQjjDVHC3hz1m9/LT0tKGs+qE5bd2k77Zy2n0NCOG/vjx0t2/axlB+fHT1ramrLiV/wB7DeH7N3g6p3WnGO/ShpVGgJacjT208RY8uearHPXQZR+47zT01Ix1GUSPq0zdHjITAaHx/hL46Y7b4p81dNNSHpUJwqfI+q84yjiPHsWpoXFhPTlrSnu2C6k5B6UcTkGOLDNeeOha+rU5w1AYSd8yZCA/g5XFemqt58FjWPQ9p21b+bqqzaFRNxWF/vXhifqZ14ixJwk4JbaZFVlr8F/n9vP6UYQd0HUjKT6ZaUkhHGSQJycGLSuG+m/hmlpaW6GnB02GPU5Yil1JWnkdy3yZ6x8dFOS00X6vsIVm2/8ASjx7HSh8SjT6bR2scORrHhyJ4c9TW+JbdSRsxKNXllW1q7ksfH0ry30pPTltkJp02XtlFwARYkuaxfGErqvD1q0/L47pO3TkSluPTRmOLIpK/wBCXnrLjKW6eEy3u5/EttZMe7h60ezdTTYEpEl84xGPMV9LLLVfY9np0+M3p1OMNSRmMpR9ZjKv5r9MdanHPYtvpmw7MYi1Bx6j3K9VyrdGvCPPSmtGPzC/XukiphUsu2nJf2vgrrWn3cQWUSeBw0GKq0+3H/jmfFuzdSUXSjsN0ScXbPcpd+miNER8ct+3VNEJd1rpqMIzjCY43S2yp+/82RjXKH2zeelqSZVKOoknd8yEmJGRmsxVrzZRxz09o/ENLR0Y/wBnLVYm3YFR3Vu2wi0EsWl8/c6mj/EGn3Zu0pAbWU4NwmMX1CNF1Iefbm8R1zT0dkpxgBX1SvUlOm7ibnHiNClHuF3e109wxZb44CTiRy3vDfQuTx79C7UWTP8AkQrMU+1UXm+V8Fc9Vl8NnvlFA3NRVlFjXnDaDtrj+brF461sjnxLufXsjAYRW1y4zUVr0+5VC+M9EjiUVhzeB06c172fU1+Hxhnb9nOGpYkphGTZFju8r7leK6Y7zsJhKSjHKpxblP8A1446WQf+InQMbYv0hTnMLjacG38/bHRNKRJktVL+/po3zRyhng56V02exkHm30qLWLk7aKLyCbuc31d7xYzPmRjuRQ3eOJRDBnnm7z1FWPd/2JqYbTb4i/m/q8+M9c1NSRusK8RlJ3HBSMkv2I+Kz56nU66Y05oaixfpJmdpuaKoqT6eOYmLrPnoPcRJ+rbkbuVxbseBcYSsnqep1OgCQ0Vxig2yI+my7QzXH+b1ePaTWUyWjK6hGyGnNLK3rJk0ZtxUWjPU6nVGlNPX2wPm5LyRuQHJVU8eT2cvXYkdsldrVG6JKTmkacCe7wnnrvU6WL0ppdyyliJEBiWg3iKnJXnL44x0YSFSMA1QZA4Sr8X1Op0JQ1bkjceY3dkbCysUfvx0buu4N66dRWiMYb42FVEZy+rjyVl8PU6nUC2poy3J9UjLFlG1vcSRxR9m7+3RINDJlbTjbdYAi8tvFPsZep1Opb0mjqy3bhiIItFHmwKTNfZvPV3uiEdq+vbVZS3jPjn+hz1zqdKpdmkfTLFY+iVUt/TVPjzV/r0xpd7KLG5SzgSMlEPPjB7nv1Op1nCZdfUltd8muH04sGsXZY44v9uldbvyfqamRu4ZuxbHF1XCYp56nU6GX//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2" name="Picture 8" descr="https://lh5.googleusercontent.com/-lOpGWPn3E3o/TW_QPsHLO4I/AAAAAAAAAmI/h4-RlIqxL9I/s200/asnas+perdi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725144"/>
            <a:ext cx="2337048" cy="209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65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1368152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/>
              <a:t>Eligió a </a:t>
            </a:r>
            <a:r>
              <a:rPr lang="es-CO" dirty="0" smtClean="0"/>
              <a:t>David como sucesor de Saúl en el trono de Israel: </a:t>
            </a:r>
            <a:r>
              <a:rPr lang="es-CO" dirty="0">
                <a:solidFill>
                  <a:srgbClr val="FF0000"/>
                </a:solidFill>
              </a:rPr>
              <a:t>I Samuel 16:1-22</a:t>
            </a:r>
            <a:r>
              <a:rPr lang="es-CO" dirty="0"/>
              <a:t>. </a:t>
            </a:r>
            <a:endParaRPr lang="es-CO" dirty="0" smtClean="0"/>
          </a:p>
        </p:txBody>
      </p:sp>
      <p:pic>
        <p:nvPicPr>
          <p:cNvPr id="2050" name="Picture 2" descr="http://t3.gstatic.com/images?q=tbn:ANd9GcQS4Vf7AgfL69AUfLNsfHgT-e9rC9lhUJ8rMzVuI2Z24mCiKGrOzQRA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2669"/>
            <a:ext cx="3312368" cy="316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2782669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600" dirty="0"/>
              <a:t>Pregunto: ¿David aspiraba a ser rey? ¡No! El estaba cuidando las ovejas de su padre.  </a:t>
            </a:r>
          </a:p>
        </p:txBody>
      </p:sp>
    </p:spTree>
    <p:extLst>
      <p:ext uri="{BB962C8B-B14F-4D97-AF65-F5344CB8AC3E}">
        <p14:creationId xmlns:p14="http://schemas.microsoft.com/office/powerpoint/2010/main" val="386879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850106"/>
          </a:xfrm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Además de los reyes, ¿A quién más eligió Dios?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5407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Dios eligió a los profetas, como  fue el caso de jeremías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Jeremías 1:5-7.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3212976"/>
            <a:ext cx="62646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baseline="30000" dirty="0"/>
              <a:t>5 </a:t>
            </a:r>
            <a:r>
              <a:rPr lang="es-CO" sz="3200" dirty="0"/>
              <a:t>Antes que te formase en el vientre te conocí, y antes que nacieses te santifiqué, te di por profeta a las naciones</a:t>
            </a:r>
            <a:r>
              <a:rPr lang="es-CO" sz="3200" dirty="0" smtClean="0"/>
              <a:t>.</a:t>
            </a:r>
            <a:endParaRPr lang="es-CO" sz="3200" dirty="0"/>
          </a:p>
        </p:txBody>
      </p:sp>
      <p:sp>
        <p:nvSpPr>
          <p:cNvPr id="5" name="4 Rectángulo"/>
          <p:cNvSpPr/>
          <p:nvPr/>
        </p:nvSpPr>
        <p:spPr>
          <a:xfrm>
            <a:off x="0" y="529991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baseline="30000" dirty="0"/>
              <a:t>6 </a:t>
            </a:r>
            <a:r>
              <a:rPr lang="es-CO" sz="2400" dirty="0"/>
              <a:t>Y yo dije: ¡Ah! ¡ah, Señor Jehová! He aquí, no sé hablar, porque soy niño. </a:t>
            </a:r>
            <a:r>
              <a:rPr lang="es-CO" sz="2400" dirty="0" smtClean="0"/>
              <a:t> </a:t>
            </a:r>
            <a:r>
              <a:rPr lang="es-CO" sz="2400" b="1" baseline="30000" dirty="0" smtClean="0"/>
              <a:t>7 </a:t>
            </a:r>
            <a:r>
              <a:rPr lang="es-CO" sz="2400" dirty="0"/>
              <a:t>Y me dijo Jehová: No digas: Soy un niño; porque a todo lo que te envíe irás tú, y dirás todo lo que te mande </a:t>
            </a:r>
          </a:p>
        </p:txBody>
      </p:sp>
      <p:pic>
        <p:nvPicPr>
          <p:cNvPr id="3074" name="Picture 2" descr="http://t2.gstatic.com/images?q=tbn:ANd9GcRRzv3DbLO5r-H80SatyXoXkLOILQVjqSwHyYMPmwaVwSqU0bL9DJoU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08920"/>
            <a:ext cx="2376264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172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296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Eligio a Moisés. </a:t>
            </a:r>
            <a:r>
              <a:rPr lang="es-CO" dirty="0" smtClean="0">
                <a:solidFill>
                  <a:srgbClr val="FF0000"/>
                </a:solidFill>
              </a:rPr>
              <a:t>Exo. </a:t>
            </a:r>
            <a:r>
              <a:rPr lang="es-CO" dirty="0">
                <a:solidFill>
                  <a:srgbClr val="FF0000"/>
                </a:solidFill>
              </a:rPr>
              <a:t>3:1-22; </a:t>
            </a:r>
            <a:r>
              <a:rPr lang="es-CO" dirty="0" smtClean="0">
                <a:solidFill>
                  <a:srgbClr val="FF0000"/>
                </a:solidFill>
              </a:rPr>
              <a:t>Exo. </a:t>
            </a:r>
            <a:r>
              <a:rPr lang="es-CO" dirty="0">
                <a:solidFill>
                  <a:srgbClr val="FF0000"/>
                </a:solidFill>
              </a:rPr>
              <a:t>4:1-31; </a:t>
            </a:r>
            <a:r>
              <a:rPr lang="es-CO" dirty="0" smtClean="0">
                <a:solidFill>
                  <a:srgbClr val="FF0000"/>
                </a:solidFill>
              </a:rPr>
              <a:t>Exo. </a:t>
            </a:r>
            <a:r>
              <a:rPr lang="es-CO" dirty="0">
                <a:solidFill>
                  <a:srgbClr val="FF0000"/>
                </a:solidFill>
              </a:rPr>
              <a:t>6:12; </a:t>
            </a:r>
            <a:r>
              <a:rPr lang="es-CO" dirty="0" smtClean="0">
                <a:solidFill>
                  <a:srgbClr val="FF0000"/>
                </a:solidFill>
              </a:rPr>
              <a:t>Exo. 6:30.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2060848"/>
            <a:ext cx="48965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Pregunto: ¿Moisés en ese momento aspiraba a ser el </a:t>
            </a:r>
            <a:r>
              <a:rPr lang="es-CO" sz="3200" dirty="0" smtClean="0"/>
              <a:t>libertador </a:t>
            </a:r>
            <a:r>
              <a:rPr lang="es-CO" sz="3200" dirty="0"/>
              <a:t>de Israel? ¡No! El registro dice que Moisés estaba pastoreando las ovejas de Jetro. Es más: Moisés por cinco veces se negó a tomar tan grande responsabilidad. </a:t>
            </a:r>
          </a:p>
          <a:p>
            <a:endParaRPr lang="es-CO" dirty="0"/>
          </a:p>
        </p:txBody>
      </p:sp>
      <p:pic>
        <p:nvPicPr>
          <p:cNvPr id="4098" name="Picture 2" descr="http://t0.gstatic.com/images?q=tbn:ANd9GcSpP0sjYgif0LyXvHPtUnrRiSM8eYrkfYdUoTlQLIuV3JmS6PLbBJ6aTK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60849"/>
            <a:ext cx="3312368" cy="4392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54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¿Quién eligió a los setenta colaboradores de Moisés?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834880" cy="31249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Números 11:24,25.</a:t>
            </a:r>
            <a:r>
              <a:rPr lang="es-CO" dirty="0"/>
              <a:t> Salió Moisés y comunicó al pueblo las palabras de Jehová. Luego reunió a los setenta hombres entre los ancianos del pueblo, y los reunió alrededor del </a:t>
            </a:r>
            <a:r>
              <a:rPr lang="es-CO" dirty="0" smtClean="0"/>
              <a:t>Tabernáculo.</a:t>
            </a:r>
            <a:endParaRPr lang="es-CO" dirty="0"/>
          </a:p>
        </p:txBody>
      </p:sp>
      <p:sp>
        <p:nvSpPr>
          <p:cNvPr id="4" name="AutoShape 2" descr="data:image/jpeg;base64,/9j/4AAQSkZJRgABAQAAAQABAAD/2wCEAAkGBhQSERUUExQVFRUWFxoaGRgYGRoeGBsbGB0dHBgYHRwYHCYeHRwkGh0dHy8hIycpLCwsFx4xNTAqNSYrLCkBCQoKDgwOGg8PGikkHxwpKSwpKSwpKSkpKSkpKSkpKSkpKSkpKSkpKSwpKSkpKSksLCkpKSwsKSkpLCwpLCwsKf/AABEIAKUBMQMBIgACEQEDEQH/xAAcAAABBQEBAQAAAAAAAAAAAAAFAAMEBgcCAQj/xABHEAACAQIEAwUECAQDCAEEAwABAhEDIQAEEjEFQVEGImFxgRMykaEHFEKxwdHh8BUjUmJygpIWJENTY6Ky8TOT0tPjFyVU/8QAGQEAAwEBAQAAAAAAAAAAAAAAAQIDAAQF/8QAJBEAAgICAgICAwEBAAAAAAAAAAECERIhAzFBURMyImFxQiP/2gAMAwEAAhEDEQA/ABWb4mwepPJ2/wDI4ifx1i3euMGeJcI1tUjcs0bdTgA3Z2rNh88cy0z1fAXo5tXHdYAxfrjv66BznECnwd0uSOtjf5Y4bLxeZGHWyUv6EE4gx23xyzncsbYhVLXJk/vphqpXJ3OGQjJ750wATblhxHDbX/XApj0v+/HEvLmLHGaNY81AAHUJ+7wx4rE2iBh2tXXywwVY7kAYRxbKJo7q90ScRvak2vjpqa7TI/fPCDxjKBnNDTB5sTj3QeZ+eOmrHDBB5H1O2DikI5HmayoYeXzwMq5crYeuJdeqRbV+WISZjr8RJwyihMmiOFP2QJ/fTDlPLO3gD8MejiCD7P3YR4kSYBUX/e2C0bM6bJHacOJl/wCowPDEatmY+0Z+Axx3jzIxqA5hAAT3fjiO9S+/p1wNOWzDnSiEnpEnzixj0w03Dq4nUdMb3v8ADljJCZsmtmoPLHT5yecAemBv8O/uMYk0uDa7Lqc9BN/xwaQLkxqjnlQMB/UT15nHFXjTR3ZHw5YI5Xs6zO66AunTGprkETtuQDzjw3x4OzDtDfYYEgrcETCi9xO/kMa1YMWwO2Zebmf1x5UY/s4s+R7IKTNTVEbTHzAtifR4DSVhFO07mSfmT9+A+RDfEyp5bhlSrBAaDsYgfMz8sG6X0c59gHWg7r1BFx6kH4A4sdLNLRddWkIo1Q2qImPsgyw3CkgXJ2BxZ+zXES9epUTQtCkp9poYlWJA0iCLEEgkCQImb4eIMEY1UyJXdBE76pv0ImQfTljqjl+iE+Om3ynG0cc4UlWo9TTpLPEwIbSqyxB5zInwwP8A4Gvw8P3GJ8k8XRWHDezNaGTqHakPCx+/EocHqmJWD5gD03JxfRkVBuD+/LEtQB9mPhiL5WUXAjOaHZisZEx5T+WJtLsUB/8AJUI/fri8Opbr6fuMe0+ECJYwOp/M4VTbHXCioL2SpEfabrv+mJVHsdR3FIHqSf1xZ1y6qLXH78h/7w7ePdkfLAcpFFxR9Fe/2Xpf8tPh+uFg7pP/ACx8ce4FyDhH0MZrLj2jGftH78MrQA54fzjL7RrbMfvxGasJk46KtkPAzmkkWwEzNPcYMZjMKcC6gBOKxROVA9su29j4DHjU6hsFNuvL54J0gCevph1mVd4v1jGYtWBiXXf9MNLmJub/ABjBfMZmmRB9LYjJSp/ZT7/zxkzUQznDNj4Wtj1KvljvMZCbqmk+LW+FzgbVy9QRdZnYTt8MZUB2EHzscwBiLW4rHMHyxBbhjmSxMdJA/PHq8IEe6zf5v0wWLscHFAN7fHDdbi7E90x9/lh7+FjmBA6nDvswDACfP8sDQNgjMZiseTfCPvwqdGpFyAP7jGDTZfqx/wAqnDlLgbse7Ta43Nvvvg0CgJSpA+8THl+Ak4IUalNANMeICwf+6+CB7K1eoHn+hw7R7IObvUHgFX8z+GA69jJP0QhmqZJOm42A5+o/TBPgPDPrL3SFWC1xsSAbmw3+WJ3C+yiEnUxMRaJBnpBHON5xdKXCvZU2p0+62llET70QPd8TM8rYaEVLoLvyQ6Vb6upTLvSpFL6WI1FuWuGuT0jFfzmb+t1KprqC6HS0D496TYWi53w5x/WtUrTpgoB3+4QHqXBcNquARYQNzeIwM4Vwyq1RdCkNoJMC2kSSt4BtHPfBkm7DatURs/wtUYREX/e3jibkcjpEqd7C3hvA5+OCv+zld27yd6OZUfjh5OyVcWdkXyLGPWAMcyUmW0itZ6vpq1iVXuoVBBkkEEoxJUGYAF5g4doMqU0VPsqAfQRbHXE+DNRzRplgdehgTN/Z6mdfiEH+cTuMWJBTopTf2IAdUbukBmDTLDWCAdKkwSNjtzpJWhEwLQ1VCNALR4H4YMZPsZmqg1gKFN7mD8MTst9I+ToFRWy9SlP24FQgwDBA7wkMDYHByh27SuhbLK9RZIn2bzI3XTEj1I8ueDGEbA5sqlHsUa9T2lUmjTS0kAMwt3AJ5gCfIWOLTSylIItCmi0qKHVU6QCSoJA99nuRvAvGoYk5Zq0hnpFyRyZIg8t/kI2w3mslWciVUKtwCQFG9yFJ1HzgC9sX0ToF53intGJClUWyT9oncx+98Qambe8qB52+VsWZOEXCk62jpAAk7CbkmdzFtsDOP5VFaFAD8yJgCLAjr5eG2Jc0b2i/FKtMBvmTzX4G/wA/zx3l8wnMEeYP33GOdJ6fP9cOUMsSeQ9McjT9F7J1POLHdI+IxzUrr1X444/hw3kmfjhHIgdR+/LBwY2dHQdSNxhCsuwcR0kfnhlwB1+OIrgsdxHxw/xm+QKSvX54WBn1H9wPyx7hcA/J+hvOZhQ7y0nUfdB64GZtpFpgeU/ATjrPJU9o/dIGpr2jc8ziI6gjvN6AffAxZaON7QNepqePa6BPSDbpuZx0cmh/4lQif6tP5YnDI0h3ovh/J0FqfZty3PyOC3Qii7BlOmgI06ifNjv8cOjJu+33P9+2LLlOHiZN+m0D9cEqdNV2E4m+SK6LLjk+yo0uz1WLuqjyJ+X64kU+zjECatU+AkfK+LRUrAiCojxOG1Ygd23kP2cBNvwbFLyAV7Ijcmr6lfxGG/8AZWkJvUF795bnr7v44OVqgEa2PTY/sY90SLAfH8hh1YPxALdmU5SfW9vEY5/gqAyyMPhizpRSLsQfAW+YGGloATfVPUD8PxwbBiBBwmk22meU4fo8NVTbR5kz94wXShNgF+Ax6eGf1ATHT9b4zmkbBg0ZHoV+I/LHVPLsD+RX88C83l81RbUQz0wZJCBWHVdAqspEc4HM4K5bilCoFJdVkXENIPhGr03/ABxrsyVdjtKiTYlbjr+U4G8cztPLprqBiC2nu7bE8jtbfxGCVQZcsop1KzamuVcjTffS6MpFyAIG2Kt2qq1FzFejqqVBSPvwNiBGqF0zLAW04WUH2HLwaZ2Ky9KtlRVQMmskGSJt5dRjjOoqP3dMRPntcgDf8xiD9D2bWpknjlWMjlJAMgbCRf1wc41lFWnrA7wJQ89iSJHkJ8jjq49JEJO2AOKZgvSdffpkzvtBHLzEwOR5DELgfCGL01GpEYFwRGoCJ57SD874O8Q4KRTVVa5X3ftXAny254lcXqjL0sxVtFOiqeEqC34gYd9AWiuU+0oWqyPbSxQERpOkkTC7bYKUXhlYAFd+s9P2MZLxfjJVYQ99xYz195vj8zg99GXFMx7SkjEtT1N74k3RoVTuFDReD4Yhd9lr3SJ1RXr5xqGmoCCHqFdJgLDFQKhHelhIm3e3gDDPadGrlFWUcEOg5LpLJpJAgaUFuQnxwX7MUz9ZqZhp71aum3JpZCDzvTPlzxYcnkhUVSQO6isZF50hvvjDOF6EvyZe/ZuRNV3LQ5a4IlNKqbidiPTF5+irJ+yp5ikSY1JUv/dqUMBylVX4YjVaYKVTzWR/rdf/ALcSOzOeo0eI+ykCpXpBIlo1Algv9MxO3TAcUqaFRcVzJSroMQQSD4iLet8d5yoRSaLGY+JgfIj44Wdoalt7wM/Dn+OIXGWfSQu7AEHyhrWjrgxQwG7V9rjlA5ogPWrtoojcAIt3I6Kx25lx44qnZjMOEenW1tUqVWctvJcCdV9W4J2+GCPG0X64O6tZqGWZtLSB3mEyQbEgDlzvglleFxDgU6ZdV9wGwIkAE/4rxvGF5HsPGrdnj5Nh0MdL7dMNUq+m2/hF8S1yXST92JdDIibkegA9OuEL7B6Zaoxm4EbW+NsI8LP22Fh1nBwlAIBxH9os+7PphK9hRAHB0I5fDHFbhECxjyJBHwwUUk3gD0xzVpE8wB5T+P4YVxiMrBP8Mb/mv8cLBTQP6R/p/XHmExQ4CzuXDVWOmSCeQ6m8HDQy4G8D0viXUAFRiST3jYeeI9VtTSx/fljqzRyKLGhTBN9vww4KYX3R6xh1Sow22cE/h/6wkppjKLOi0nfHreuG1ljZW9P1OOvYG3dPqcJdeBqfs91gfucJM9yg49bJP9kD1OIr0aikyPgfwjCtyfQ1InjMf2+eO6rLyt4RgdRLt7qsfHYfE4krw2od2A8r/P8ATC/mGonj5jpPrhe18Pn+mO34a43I9Z/TDf1FjtpwtSDcR2m8bgT5/kcSsvWJgRO3X78M0uFNz0+U/gL4f/hxX7P3/ecH42ZzSCqcNMDVG1wDI8LmMNlKanSCQwggTb16icDxkjyDSOh/LHv8M21axPUlfWQJGLYtdCZX2NV+HgVS1PSCSd47pYQYgSdyRMcsDe2j00y60rvUqMCdxZQS1QgQNwF/zYOqMsvdZipHMVHBHjDRb44qf0j0aDZYutfW6lUTSQzQ3vyRcKV5dQuHblLsTUdoX0M9okFbMUNva6aiAix0ahUjoSun/SemNPzVOaige7UdXP8AlU/f3R6Y+ceEcQ+r1aWY3ZKgcKJBjmojYaZ+MY+j8gwdw0HuogvuJUOfky/DFY9HNdkLPZse2qQJFEAkeJEIP9RJ9MU/6VeNaKNSkrAa6txI72mDpb+20H0xYsuNYz7dHgf5GY8sZH9I+dNTO6ZnQCTzGp2JPyA+OKeBWyX2b7CVc9lvbU3pA+6FYGW0Ez3h7lyQLHacFKXZzOZUs7VBTWmGqSramIEnQoIi5JWdoOJn0VcSU5b2O1RCxYeDszKw9LemLBxuqAKVM/8AFqKsdRuR8FI9cRxTOmMmo6BfBKVWkaCM+pGJY92DOhzc8926b88aDkqOmmp3/lqPOFAxXM8mlqB6VGHxp1IGLUqfyV8EH3YoI9FHTJ/7u73l61SfKm4A+WAHGaNNWR1RRVNT2gaIaSbQw7w35f04tjtpyTrbUK5Xy1mTiidpuJaXQj7NUAnysR5C/wA8c3M3pIaNUzVKXGlq5X2gEnRq0iJBXf0HMb3xxmCGpIdQ3ERuVfaPJf8AxxR+B8bNFtSiabka1Pke+o/qAwez9T2jJQQrqc6qTH3QCPaJ4xC1BbkfDF+KdonJUU180a2crFbGuEQRyBgL8BB9Di9OpACqLKAt42Fh92KFlqTiuGpCSKqMGuFAXkZvz5dcaMrfsxhJu5FeLoiguLW8OeEpbz8/yGJgrINonHa1Af6vQR9+FKkH6sxvh6Y/U4eIHj8Y/fxxyWHh8f8A3hKCmzjWeuPRM7iccVKw5R8fyxH+vNyj4YA1kj2r4WGvrrf0j4frhYGwgTM8HrlniBdjyE725m/hGLjR7O0EppGhmIBLVSxm26rqAHy9cSMzw+AxLC87LYT6yflgdneMU1Ue0UnSIHQ3iwGxPT5nHQoJM423JKiNmshSLMBTWwJOm4Mbb7C+3PA7h9GnV1BQupG0sByN4+IE/HFf492qJV9GsDVqYr9mBsNd7CeW5nEX6Oc83tyiaihVjUki1yVczcszNFp3vjavSCm1pl9Xh/gB6nHQ4cvOce5viS0w7EGFUsYiYHS8STAidz0vhmnxVS0QQfKxMAkAibgETMb88bJDj65YDYfv549+rzEKLzyF/jhyioZlW4LGJjbx+GJq0qegsQoU6SWA7x07DwAiPjjftCt0Cjl1DhCVBI3hdM/0khjB9MJ8sFJBFx4D8sCOMdru8wREW7Q0Sx3HTpvaMT+HZ1mRS06tKzPWIEH/AAx64DTasye6ZIal8McnLjpjs5vHvtsChhn6vjpKLA84/fpjsuZ/9Y4ar0GDXsw+lQqNvlf44dTPWkgz6RP34iDMRhfWBz/TGuugofqVabDv0lbyAxlP0hZNabUVRNFFmMkvPfHuqCbxE72uL2GNPesImR8sYn2oz71MwxrxqpSqhT3CSNUCQCb2P+HCRty2Lyuo6B2bspNgygWgGbCIg9Dj6eyYBGr+oBj/AKFH3DHy6FNVwse8VHygjH1Dwz/46UCJpJt/hGLHNFOrAXDVlM6BuzVD/wBzfh9+MF4zmWq5qu94LzvsIEfvxx9AcNsKp3lmJ8i35YwTtRw80M3VpG5Gkcr6RoPxKE+uHZprRZfouP8AOrNsAlKbbzrA8OR5YvNVxVzdJTcKhcT1J0g/6SfjjKeyXGBl697K6hSwmxBJBtyMmfGPHGhZXU2Yd/tBEGxF9THaLcsKqKR6C/EMwC1BBea6C3RjpPyY4u9Yd2AItGM14pUZQrR3lq0viaigffODn+0+bWxohxCiWIBnV3gYt7thcXw9bA22zziihVK8mryR5KCPvxnPbQi0RZ7gdQJY/EnF849xJfY02MSFZ2gz33giPgPK+Mv4xmSadMH3maoxH+In8hjj5V/0RRfQKcHzwCLq5vafK/4YJ8KzpGaoyzd2oppkRAVS+tWn7OmoSI2tyGKlVOmkGnapb1WfvxL4RmxVr0ENw9RQRfZjcH4/LBgqdiyfg0Ds9wVnLVBKKGMWBPLbliyUOFiZJJ8TvgilNEUBVVEGwA9dtsD87xunSmSG63gfPFJJtlY0kS/YoLCJxzpB2jFRzPa9WJ0ETPKT+EYbTi1apMarc4t8sTZRfotGaqqvvFR63xCetT/qHz/DFe9nX/pjxJE/Cfxx2MrXO7KPMD8GOJ5IamGDm6ewP34bqZxUNl36nAf6rVU3dT5p+TYdGvmUP+QfjOFzHUSf/FV/p/7jhYg+x/tH+lfywsbJALC/0jZPvKKlRyGZSFpP7y+8CWUILcy2KL2o7d95lolVsCAxDvIuPd1IBtuZP31XjoZ8xULMiBGKgn7S6mKhZMgSdut4GIIpo+pSPdiHvGo8/wBnHcjzsqNK7O/VuLq6ENTzCLNdBAp1UMiQVEidokRHS+H8h9HtLLZhaytVUrJ0TyI2YgSRMGLbXnFE7G8Y+qZ7VTI0VUaiSB7onUHXxXSI88apw3L06SgVMzUclRYhi8BiR3bvEE3ANtyBGJt1opB+wP2hq6WDzoC6CJ90sh1SZtAYnwMC2OOzut/5hQ6TZWJ5faKiCSWbcyB3QIgYJrnspmc5oNcnShZUKLpJSZAYkgsBcLbn0t59J+Qpfw+qRAem1JQQBOpmUFDHVTEG1weWNVodyVk9c9TX/iBSOrAERz39fTEHivaWiqnWrgEmXy51eppwY6SAcZRR4q9EKlJyokk6G0gkDTcTB546HanMFiDVZhJnUAwPnIvgJvwLKSZbafaHJCqFopmcxXayrUXReCba9I5TLTtg52I4tVrJV+sUDSqK4uVYBgwt725ERblBxmA4qwqIwRVZNjTARhIi0CBaeWLVk/pIIU+0TUQ0AKRqPVr8h1m84ZybFjo0ho6YHcS4otIAuyiTz5Lck/BWAHPDXBOPU80k0zfmrWIMSR42IuMOcRy1SQ1NlBsWnchZAuOhadvvwGWR7w7iKVDGqSERib71BIFhEDbE8IOvpAxWuzFBnrVKjgfyyaSsDu4J9ptbu7TvLHpa0GR5YWgpjbUAeU+hxGNNCd/PfEtqx6YXtDF/hhmgaI1PJU5n3jFp1fcLYyPt32fq0az1oHsXqnQ03GoFoYcjv4bY181FmSPwwzWFJgAftmL3Fr94TtN/TCW0wyjGSoyfszkAqNUbeJA6CGv5n8B4zvHZapqyuWY7nL0rdDoWcYvk8yo9pzAC3vexJn1ONe7BVtfD6DXkU9HqpKn/AMRjcTbk7G54KEIpDmXo6adQ8iR/5fv44zPtz2SqZjilNhqp0XoqXqCLHW8xNtXeUx0mMazw+gWpOCdzvuJxXO0tPvoZtpj5nFpt1o54pS0yp8K7BZHL6Hql61RQZDe4TyYiNwIiCB1k4OcIcVqmYcKIaqAPALTQR13nEHOtEfPAzgTt7JKigzUmpz3qHVyud/ljl+SuzowS6LL2iyi/V3ItpKuL/wDLZWP3YnJl5IIYjUPjN8BRTqVBDWU2PrYxzw/wDN/7tRDHvKoRiP6k7rfMY6I8grjsFfSDRFGlqky7C32YW50wOpHxxnPFq0tS6af1xqHbnhKVMuWqsQVDFACoZnsFQarQefQYoXBVWpYZRs04MEsk00iO7eAD1J64WSt5Mi0+kD+KZhVpooKkNBF+cR+OGOC1Cje0EAhlK9bEGQBHLc+OLJS00m9m9BaLMGUFu+VDcluVHI2vYXw7T7LjSopjU7WMU3JOmROsnSsgA+E7c8BV0ZxYTftHm8zppglBpmFjUfNjyvyB5Xw/lOzCM01ya7jlJYDz1W+71xYuG9lNCDV3TAkQJJ85wZo5NETSNpk+uGssoleGRCAaUpLHJVEj16+mJVPL1G/qODSVk5KbfD/1hxKy+vliTRRSBtHgZ+0Y+Zw+MtTAsNXXn+mCLAEXj78NPTPNiR4L+zhcUa2+weuVDbUli+//ALxIThaT/wDD/wB1sSSx5AeZN/hh1T4z8MbELkxr+FJ/y0+f5YWHpwsCkJbMO7V5VxX9mQGLuUWBpALOdKnVvLMJI2gY7TsQcuvtM1Um8LSQ2ZmmBsNI8um+BXGOKVDmmq6tbU8wWQQSQKbkqg5gFgwPI2xYe1HFyQASO4rOY373dTrzn1BOOiPdEFhi5V/APwJwmeyrCJ+s0VVh/SaqKxE8ipI8j6Yv/wBKfZWjQy1TNoAn8xfaKJ0vrOjURsGE3I94b3AOM44LRP1vJ6TtVokdO66n8Mbv244cua4bmaZsGpFwYmNHfU/EDDVojuz56biMSBytI3HQ7H99cXLiXaX67wiu3eWpRrUWqCZk1GdEMkCRAED7IWMWnsbwDJZ3huWNajRqN7IIz6QtQFSQR7RQGBXz6HALjnZ1cnwHMrB1VK4eTuUWuq0d/wDp6T/m8cLVB2ZeAYQzbvz6H9cSadSLxhrLUSQFvG58Abx++uHc0O8FHW/ywfAOjlHN2PO/78Pzw/wik1aqFG8geCi8ny3OHMply7xfSLk9B+pgDqSMWbsxw9UWs9pcnTHIKDbzJJ9I64NbCSKHamhlKOikS9QNqECJaw1G8BYAAFzA3m+LRwXttl873Gig7QFG3e6By+lv8BVTznGMZdGKxEkWIsIPrbE/gvCK9et7OihqOBcKQAvizMQI8zfAqzZs3bh+TWkmlSCCS0gQGLEsx3O5JO+JWYzCr7xE8sU/sx2AOXcVatRleZ9nSZlpk9W0xqPhsOpxF7R8TFYVSjjQrAE7e6BK357kcrjC7s6FdbLxSqhxKkRt05879cOvl2jYWxk6dr/Y97KlqelGBDXSyxJExM3tzxofZ7jzZvL03OoNpvqAUzzNuU4zbAnbomGlG4GGc/QCIz2DKJkbSCDHrEYmlGm7D1Jt8ceZml3CZF8bfgol7MYyYbTUVrHug3t7p5/vbFi7L/SY+Sy60BRFTSzGS8E6+9EaYFz1xA49k6dJookd5jrJfVJ3GkSSVEkGIFxvGBqcNNZF9nTusanYnvMLE3OkA7wBOEjGUWCc1LReeE/SpmG/lplqemT3mdjuSTYAeW/jhzi3bD2sLFNSv9Oqeke9GKlkez+dDqKSiCSWKrIgzuG0gADYzOC9XhGYRu9RtPvdy5PLusTPoMWTa7I16OKvF3K1CG1SoWCAAC1tQIEk3veLCwwQyPGUQKhARVhRpkKALDmTFvhiPWyJZAHpVAQQfcYCVIIMxG4HPA/OZeAWAI6m8eRjbEJQUtlYyaLpSYT5/vnhUOJU6TRCqSSRERJNz0k33xUcpxaVKt70W5Dz2t+P3vvw0MCS0f3QTvvhY2iknaLPnqS5h9Yqk2IIC6tItOkkWuAbyLYmZTKLSRERdKqNIHlz2uTuTzJxV+E8LXVNxbdTH3EYPEKogMg+JPxxV77EVBCkEaAVDRJiBHnPO3hGJIq6LKgHSBAv0AHzwHo53QDpEmZk8/xxE4hx4Ul1VmNOnqEkCTc9TYCb3sMakC/Yby9Z6j+zV0FQgsRqGvSIBbmSJKiwG4wSp8Ft36pE7ARPznGfdou2j5TNUFy+qqabt7eno7oV4OkvvrAPWIA54c4j9IVLMEBappmLr7rg9J8LwVOHQjlstFV6QqrSFVmZvCI6A8unxFsEvZgbDFa7I8JkiqbgGQZO/rznn4DFsIt+JwskNFjPkPy+OEmXMEwY8AT+eJOXp6mjfaZ9YnE3MPAAED8PQYCiZzpgTRbqP302w4jgWjEOok1De5n1I2J9AR64kLWIJEb7fv1+RwJRoonaJevCxF0+Ix7iZjPE7H02zSqk6tTgHe7NqLuLatOpvSBNhir9u+GvQrsjyCSiA2hlQFtYibFm+WDPEeKVMtmXrURWoOpcRUDQzat1VyQyEAbRZotirdq+P1M3WSpUUKzA2WYtA53uVJ/zHpjpjDF2c3LyKekqCFNUp5jLMp91qZvzIYSPhPyxsHbPPilwysZjuBLbwxCg+ek/PGF5qRVy0/10/DdoI/XGk/SHxXVw6mkSKjqP9ALf+QGGr8RDv6E2/wB1zKXKLXETsJprqA+A/wBWI/0vcQHs6WWG9Q6mHILT0tHqxA/yjE76HaYXhzt/VmJPiNCKZ8gJ9MDvpWzY1UKJYMyJUdwDt7VhoPXZW/HCtBT0ZzTATbeJPn08v1x1wLgNbOVSlBC7kFt4CiYlmNlE2HWLTiNnqign3o8ht0ucaB9B/GqS1a+XazVFR6ZIAJ9n7TWszyDggf4sChbI1H6Lc9RQsaaOx39nVmwFhDRJkn5bxGB2WSpl2ek4am9jpYQejEBhttfGkdsfpPo5JGWnpr1wSFUEhBFoLAXP9q/LfGR9qO1mZzT/AMwEMswpXRoBA1gLZlB7pIJP2T5sawx9G3CKOZq5sVqSVVV1dQwmNTVASDE3AXnyxqWSyVOiumlTWmvRQAPgMZX9EXEvZZ5aZjTXplT/AIkUuseUG/jjYc4BHMH+rbCFodDasImRjJ+3HCNWZaplqyfzINRF1E6hILap09BAw92g401aqU1MF1MFA1QQJ7x/uMbnrgdT4hrFSLBbT4iZPl+WHUfZOU7QK4Z2bLV6Yrv/ACSw1NcQLk2DSOk9T4Y3XhXDqbKDTZSv9pBUHmLfnjIDVX2anqov5c8NcE7RvTqipSZk5GDbrebECNiOeDKGuxYTpm7DKAe7fyw1neFl0gHSeumflIBxF7P8X+s5WlWgKXmQCYkEgx4GJ9Rgk9UxEx18IxOi6kVbjPZpqyxUrsyAyFA0g2i5Ys3wIw7wzhNOigVVFudz8zfB+tw9rF3VFOwJ36SeV/PELNQraQL84vHj5R9+Eqtjxkm6GyW2F8ctnCu6eon1sMcHO7jULfj1wFz9eqrSGIW2xtPwthZTK0F/9olgwD6/jiZWrhaZMgLpkdAOm22Ke1Xmbk4NZfhVapQZmYosAKGJvMCd7Dl+GBCbfg0kkVvtfxGgdD04LICrETHe02FhNgb4j5XiiuoNpkTvt9wIwP7S5RqetLd2/hG+PeAUB7Pz3uY2BjB/pPzoOUeIDkDBF5PPliZlKgbyt5fHEMIBz8Y3xJXMmI1R58sNkjUw1lMqDNzpB3Gx+WM1+kLiitmDSWsrU1091DJDKZbVa5BG3jtidxLtuBUFOkWiYLg9Y28Lm4v92K7xZkooalMd+q0STMc/Tf54DkrozjaBVc1qqEIrmTLdGmB3uptHlOIua4SyJLpUDXvyt1kYtvD6CNmaIPeDOUgbmxa5FwJTrzwXzmWpI+kUlVQwDD2jEHUrMGiSIsOfLbfByongnYC7K/SDmMl7JWc1MqoIZIB0i1piQRvGNV4t2upjLe3UzNlUmCSW0/Dn5YxLMcGUjVDKCREhdQ1RAYRAN72xP4jnVIWi7MAioqrfoAxM/wB028MEVXHsuOR7eZhKrVV0spbvK1lKxuuxkAb32O+2DWb+l1DTk0wp/wAahvCA4G/hPpijCopQrSkhRpFXdSY06U1f2mTU2iVm9612gd6jQaZAHu2iFHL8T1PXCwbs0muzTOz30irXzGmppphgdPeklukwBME7Dlvi+xBufxmPuGPnDs0jfWqQ0nUrhgptOkF9N/6tIHKZ88fQGQz4qpIb4fuZHTlh3t7KcVtE/wBuOnywsNez/vb44WJ0ipJ4vwTL1KfsXoq6LJGoXBJkkGJBMkyD1x8/9sslTpZvRTkIkBQSTY3Nzfnje8p2gXM0mKshKlg6g3RriCJkWv6yLRjMPpJ7KNSrJViaNdRDXlKizKmBYMIK9SGHTHX/AJOBlN4vX7itsVPrAM4vnbiGyNHlpcnlswkxipcUyqGg9u9B5noY59cGe0eYL5DLGfepkW66Rf5YRP8AEK7Nb4NwFMrlTRpgAKoHmRNz1N8ZJ9J/dz1QnmtI33/+NBHxB+JxsJ4zTXKfWHdRTNIVC0wNJXUDPj+OMD7edo1zdb2q/bVJ2tCKCDHRg3+rGYWysZmrPqZxK4GK3tQKCu1ae4EBLSbctvPbBLsZ2YOdrDUtU5dAxqOlgAikxrI0hiYEXaGmOeN37MJlaGTV8pSVULaTp96degljvIvM7X2wjlQteSmcD+i5xT9tnaftaqjUtGmy2tdXckS3SNiJlpwx2k7UMT7RaeggEKWpMQbx7wgWPUnnjT83mNBGmGU3MEyoF+XLl5HxwKz1NXHswsAloItt1jYTq6jun0EW2yidIxrsS/8A/aZUn3jWMta+pX1Gwi8mwHPG08atTaL2b4wcUnJdn6S5ujX7tJqbmeQbusBbVEgnVKi4kYsvGs3q0lSCom6nV48rbTguLQYMxviDVdliNlAksTsSSYAgXjEChXFJGUtDtYi9h+53Axecz2W9o7MrAKTIJBi+42iBtItgF2s7JVKID0qweXCsohWBYEgzMnp4ahiuL+xD9EHKH+SNRsAwja0mD8PuxD4NSJpkEnfSfK0xOxJ9bYf4V2Nr1wzPV0IsaiWLG/QTeN/AYuGa+jN9KClWBSBOldUzzHfBJ8b4CTCkXH6N6wOQU/8AVqjbo2DP8doJmaNKpUCtUZoXkSqzBOwvG+5gc8U/hxbK0ko02haeqNrljLEjaS2AHa3K1syo0DU1gYUXG07QDMd5rQMB62WSfRrPHuMIldAw91WIY+6NUeBnaPXGf9o/pGpiqlKlBLVFXumyja+4uTp08hOKNxfh/EEp6ahGhRdRVNo3MEifIWt44XY/g4BWo4v9joB+ZMi/IbYndmpx1VFyzHHWYyVgm1xa2204bo8Sk6SdzFj+GGq07wNziDxVwq6ySDEC0kn8454k0XUi0dnc/RbNqjOp7rRtAeBpHnGogf2+WLFxfiqeyKq+ogzcECwkCwt8OWMC+utpYLGkHciwjl8ZN+eJmY7R5pKa6a1ROo1A23kTMDw5YvxpRRCXI32aP2prIwWGU1GU9076bXg+Z/YwK4K4RSJEgkL6CBigcF4k7ZnU2qqzbksS0f1SZ25A2v5YuvD8u+uBI+62x6T4YSfbKccrQUFZalQUxUmox0hFFyRyFyJwWHYTNkzK7bM1x4WBGKRwzjH1DiVPMZmjVogM5C6ZTSykMyN9qJBtN2ONTzn0kUf+APbppkVKZUgTyIMQRzBwFBNbA+V9Fcr/AELo6SldqNe7aSA9IDoAIaJi8mJNtsZt2m4PVylV8tWamziKoKMSomRzAIMco5jrjZOzefatUbM9xAtN6eqdbElkLyxsYKAEbSoGynFQ+lpU0JpUBy1m3epMlmYjlBPkSAOWKYKrJ27KlwHiCrUSoZ7jBoG5NxzPjv8AsXvimV1cPGdC6NTIqg95mAOkPew8PAnGbZTK7TbVb47+uNRftFT4hlDkVU0KoUGmd1dqY1FVkW7oJv8AhgJJhbaM6z/EGC6ySdTWncswln1HnE3x1mcnFFalZu8e8oAEsD70CBA2Mze5gDA7jYMUUJbQJBuYBttPMAtgvxDgNTNMj0WUvWnRSGr2kJ3UaIhU7rCdu6TjdsTwSuyPY+rxKqpBKUVWHuSQAb6e7p1MSYB92CTqiDsXDfox4fRIZcuNUR3mZrcxBMGefLDfYbs2vDMmEYjWRrqtNi8XueQiJ6YE9qvpIOWFPSU9pVnQjTKrOlW0j3i526ADrgpGaLBx/s3RrrFRFYAGGAAqIADBRvskG4Ow6bRVUzFGhV0JmKThyY0lZ6wRO9+W5U7bYA5zjvFs5/KWjX0sLk0iiEH+4oEI53J9YxOpfR5l6FM1eJV1EEELrNJJ398QzsBsE+ZvjNWUjJxLH/Ek6j4YWKd/GuB//wCjPf681hYngW+dAPtBwvPcMzhqH+WXZijoS1N11Fgr2HW6sOpHXGl8LC8U4V7OowFRu6Yju1Eh1cC/9reYxIp9qspxHXRkFgzK9J7P3TBKj7Q56l2nFD7IdohlM4yGPZVHKNq+zpYhGvbex66hO2OiMW0cb0BcxRKFleAwMMBcSDDQenQ9IOBfEeJn6rlaUjuVK6nr3WAHyefTF3+kDg5es2ZUKsGKyxsvKr6AAG2xm0YyqtSLVWgSWcx1JZjA+fzGFkmtM16LX2q7RvVyeQoQRSp5WmxH9TrqpzI6adv7pxA7GcO9rnFBE+zQ1BKqwkbFlciRflJmLWkXLtP2M0ZLKgAFqQSmxE+6xAcgD/qHXO8TimcAzj0c/A1IRV0HkbNpK28ZGCwV7NUHEs2lJRR9m6C4IC01aARYU2Lf6oNiY2w12G7Ss9Wtk8yipK60UMGMNJqSw3uVMkAyW6Y8rZN2q0hQKpWc3Ue5AWW1jmbTIv43w5x3iuULtRrimK+X0P8Ay49tKw4COJcyLEHcNiTSSsrFXomcdWqrJ7KA4SADOhwVIKn/AEfIHliv8C7VO+Z+r1FpolQyA5ZGRrkLIU6tUjpGnflgdnfpKzDBlSlTSmRAV2ZnC7DvrpKtHMTBmDecAMjVqZ3NU0ChqgMgg3hIPKSICnccuc4eMovQs4NbNQ4zw6gtUu+Y9kDcBisFuZgjURygRvgJmc/pM02DcpEwY+GGO0WbcoqVGL1FqVCzOCIWSFVZAMCRebwCLEY5yeQrPQWpoJASYm4Bv7p7w67cx1GDG/ILO89mEakHq1GRUU69JIqGNgpEaeckQTa4xC4Xm6boUpU9FIglUqVGZmkiSxIYLzsSSYkYh8beaQTbWwHpMn5CMCGp1k1LSeKbN7sAm821EExYWneMUkjXTDfH809JVKKopAiUGx3NypEqYjYes4aHbdzTimi0kVh3RBEWBQWACx028rYrnEOLVmRKTk6V5db853Ai3libQycoqQSzMAq9SSIHqcJbozdvRo9DhAqU9bkw8QAQLETvvvbltiDnaopOiIYPrFu8xi94veTbExaSpTp0RUaKSjU4PukMC3hLGQOl8VupnS7u7CIVCBM6AwMpPlIvvjz+STbPX4YpLoPHMppAcAknvSdz18dP/rfDWc7OU6gNRSaZAklQNMeKmIvsJHLETI5oVWSwYKrtokLrIGrTqPXTHhJPLEv+IGugDIFRaS1RTWwAYT3gbl+k+eBFtbQ86k6aAdWnV1GmdDAAMKgMLpvDEt7viOR62OEeCaa3846gikmNtOldSDr77X/t5Yn8WyNR6ARUDSCxB/rQioixzuDN+m+B+R1VsqGYszVaUEzcGpBEEjSCFO0j5nHQ/rbOBVm4rom5rgVJqgZqY0Ie5SBAQRuz9bgWMbRflx/DKaMiolIszBU0qIuT1uBz7sxhrJUEfLpVzNQg+2hQCdAgjQGCd0hiJlpsdxOJPF8yGqnVJCVYQBtJLFZ0Fx3lUANULKR7tsPi2rbJvkUNRRBz3ZH2R9qKdJXhiQjVCNxJHtLE7EwBvzjA7JVySYmBYkbeRuJ8t8Tczx41K1SpJ9lTTQOhLAra1pYn0UYA5WiU9kNQZWQGYg6iATb1GBaSEUm2WfOeyz/scvmalSmlPUKbKREtHvyd+QJFuuFxH6GaZk0a2gQB3u8rEcydxNue84Fskrzi5v4kWPnGLl2fzxdKNJWJKIefdBaReOgJ6+6MRlOUVaLKKk9o97LcHORyoosi69TFmD91jJgyVmFWBtzvj3tJwlM1SioygKNQZSSQeQA2bfwm22J3D3msUfvIB39itzbeNlvO98Unt1xCpQz7U1qsKRQMmkCFDSIkDWdouSbnHRxc+apkuSGL0U/L5x6Lo0DXTIYAixKwYII907eRxuuV4RkswtKstH2FSoqVEen3DLKGsVMSJIuMZ5mqWVzqg91XW2ocvAxyjkbjFn4X9IGXoU0y9SlFOmioCja1hBAJ1QZ54fSBXsrH0lfR9Wph8wGDoSJ0rpItBYqvdBMSdMCTMXxYfo6ydOtQyldZFWmGpOAejO8OJ2nvKfEbc71l83l83RIRkrUqikMN1INiGm+3I3xXuD9gPq1J6dLMNSV6z1GNId8qTFNQzWWEEE6ZMkzjLWxWTO0vaqipXLlgXqtpAuR/cSFuQFBPLa18UlvpFy2Q1NSoVMxWqGTWqlVaNlUFVYhBsqnl6nFyo9l8vlH9vSWozNK1Hao1RwCJ1gOTJ7sd297YoXabsrkxTb2ebY1dxTqppEE7GFDL4HYxha9DeBriX0yZqooNP2FLlZGZwY5FjHrp+GKnmsxW4hVAJapUPMkllUm5JbuoLcyZ5RGOMtwkVCEd1Lb6VP4yB1xe+HmjRGmioUGBtBMAxPXmfjic5YjccM/4U7/+Pq//AE//AKn/AOvCxffrh/at+WPMR+WRf4YAjs5wrVn2YOVK1XMjf3piZ8ccdvuApTzHcMLUTUVjnJDGZ52PnPWywsdvG3s4p/UsvZviDZnKBq0OyaqTk/8AECjdh1IN8VBOyyU+J0kDEqKykW5Ah1XflET5HCwsV5H+IiNZz9MFCxH9I9dSmbeWMh4bl9GaqVydRNSpAiILsxLSDfp64WFhfIZMLVe0VVdVRCq1GWBUgM6g/wBJaQD1aCT1xF7B8BSpnUeozOWZmbUZ1WZu9O9wJ6xhYWFfQUzReK9iMmyu5ogEEk6Tp1HeY2BvvE2GBnYvs5Sp1vrFPUA66QjkvpmLyYm46YWFhUkO5Og9x/g6ZyKNTbX3TvpMapg7zMEGxGAHaLNgMyU1FMlYdlADOBaDAECBfrA6Y8wsFdE12U7i2VnReIJO3hGPauWub8+n648wsO2ZgzNZUO2k7avyOLBwLKB85Qk7MW9QCR9+PcLEpdBj2WHieXGpqJkh4lpvcnboL4FZvKBKlWI7xHL3barfdhYWOOSVnqRkwDxDIaGdJlSBaOo8/HBjhWoMe9OsJNuSgQB6DCwsalZs5bBXEs5/vDCnrpsDMhyVJWGkqRG+PaHHqhkKtNQQAQqkA90E21RBM26EC8X8wsdElZ5/HJq6C2Q4OM3Scl2T2gExpsUaze7BNhc3Eb4rmaDpXzCu5Z9GlnHdJMoNQEnTKiCAdzIjCwsHj+oeT2NZ2j/LRJGkksQBAOmIH3bzthipRIdWm5CkzJFyDtPp6YWFgSQsQlWoe4pPdNyPjg92cY00rOvvBJBImIH64WFibSZaLdj9DMFkg7SNrS0wWPU/dGKx20JqvSmAwVrxuA5UL6FZ/wAxwsLA4klIE22gQmTgyGIYRDCQfkfliZlOz5riozVYinq93cgG7Gbi21sLCxdiFn4Bwf6tWenQqVELhtTajcK4UQqwA2x1X2I54f7QcMdCP95zJYDVPtDpMgGNJk/OcLCwEP4BXat8xk9FP6wahZAzFgYkk7AsY2688VDNZqrVEu+wNgIF7db49wsGyT7OuB5ALmaQmwqLNrkE3A6WkTffFsp5ImtGqALbcjc89+U+fXCwsRmX43SJOqp/0v8ARU//ADY9wsLEqRbJn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t1.gstatic.com/images?q=tbn:ANd9GcT79R-HCkdYKYV9yXhR9w9TuC54PxL0qPoSe2j7FTX25Pgbbz64Ddc2p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700808"/>
            <a:ext cx="3168351" cy="286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60374" y="4941168"/>
            <a:ext cx="83600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baseline="30000" dirty="0">
                <a:solidFill>
                  <a:srgbClr val="FF0000"/>
                </a:solidFill>
              </a:rPr>
              <a:t>25 </a:t>
            </a:r>
            <a:r>
              <a:rPr lang="es-CO" sz="3200" dirty="0">
                <a:solidFill>
                  <a:srgbClr val="FF0000"/>
                </a:solidFill>
              </a:rPr>
              <a:t>Entonces Jehová descendió en la nube y le habló. Luego tomó del espíritu que estaba en él, y lo puso en los setenta hombres ancianos.</a:t>
            </a:r>
          </a:p>
        </p:txBody>
      </p:sp>
    </p:spTree>
    <p:extLst>
      <p:ext uri="{BB962C8B-B14F-4D97-AF65-F5344CB8AC3E}">
        <p14:creationId xmlns:p14="http://schemas.microsoft.com/office/powerpoint/2010/main" val="225114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Jesús establece el modelo para la elección de la directiva en la iglesia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687379"/>
            <a:ext cx="8537122" cy="2376264"/>
          </a:xfrm>
        </p:spPr>
        <p:txBody>
          <a:bodyPr>
            <a:normAutofit fontScale="92500" lnSpcReduction="20000"/>
          </a:bodyPr>
          <a:lstStyle/>
          <a:p>
            <a:r>
              <a:rPr lang="es-CO" b="1" baseline="30000" dirty="0" smtClean="0"/>
              <a:t>14 </a:t>
            </a:r>
            <a:r>
              <a:rPr lang="es-CO" dirty="0"/>
              <a:t>A Simón, a quien también llamó Pedro, y a Andrés su hermano, Jacobo y Juan, Felipe y Bartolomé, </a:t>
            </a:r>
            <a:r>
              <a:rPr lang="es-CO" b="1" baseline="30000" dirty="0" smtClean="0"/>
              <a:t>15 </a:t>
            </a:r>
            <a:r>
              <a:rPr lang="es-CO" dirty="0"/>
              <a:t>Mateo y Tomás, Jacobo </a:t>
            </a:r>
            <a:r>
              <a:rPr lang="es-CO" i="1" dirty="0"/>
              <a:t>hijo</a:t>
            </a:r>
            <a:r>
              <a:rPr lang="es-CO" dirty="0"/>
              <a:t> de Alfeo, y Simón el que se llama Zelotes; </a:t>
            </a:r>
            <a:r>
              <a:rPr lang="es-CO" b="1" baseline="30000" dirty="0" smtClean="0"/>
              <a:t>16 </a:t>
            </a:r>
            <a:r>
              <a:rPr lang="es-CO" dirty="0"/>
              <a:t>Judas hermano de Jacobo, y Judas Iscariote, que también fue el traidor</a:t>
            </a:r>
            <a:r>
              <a:rPr lang="es-CO" dirty="0" smtClean="0"/>
              <a:t>.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20" y="1836853"/>
            <a:ext cx="6192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</a:rPr>
              <a:t>Lucas 6: 12-16</a:t>
            </a:r>
            <a:r>
              <a:rPr lang="es-CO" sz="2800" dirty="0"/>
              <a:t>.</a:t>
            </a:r>
            <a:r>
              <a:rPr lang="es-CO" sz="2800" b="1" baseline="30000" dirty="0"/>
              <a:t>  </a:t>
            </a:r>
            <a:r>
              <a:rPr lang="es-CO" sz="2800" dirty="0"/>
              <a:t>Y aconteció en aquellos días, que fue al monte a orar, y </a:t>
            </a:r>
            <a:r>
              <a:rPr lang="es-CO" sz="2800" i="1" dirty="0">
                <a:solidFill>
                  <a:srgbClr val="0070C0"/>
                </a:solidFill>
              </a:rPr>
              <a:t>pasó la noche orando a Dios</a:t>
            </a:r>
            <a:r>
              <a:rPr lang="es-CO" sz="2800" dirty="0"/>
              <a:t>. </a:t>
            </a:r>
            <a:r>
              <a:rPr lang="es-CO" sz="2800" b="1" baseline="30000" dirty="0"/>
              <a:t>13 </a:t>
            </a:r>
            <a:r>
              <a:rPr lang="es-CO" sz="2800" dirty="0"/>
              <a:t>Y cuando fue de día, llamó a sus discípulos, y </a:t>
            </a:r>
            <a:r>
              <a:rPr lang="es-CO" sz="2800" i="1" dirty="0">
                <a:solidFill>
                  <a:srgbClr val="0070C0"/>
                </a:solidFill>
              </a:rPr>
              <a:t>escogió doce de ellos</a:t>
            </a:r>
            <a:r>
              <a:rPr lang="es-CO" sz="2800" dirty="0"/>
              <a:t>, a los cuales también llamó apóstoles. </a:t>
            </a:r>
          </a:p>
          <a:p>
            <a:endParaRPr lang="es-CO" b="1" baseline="30000" dirty="0"/>
          </a:p>
        </p:txBody>
      </p:sp>
      <p:sp>
        <p:nvSpPr>
          <p:cNvPr id="5" name="AutoShape 2" descr="data:image/jpeg;base64,/9j/4AAQSkZJRgABAQAAAQABAAD/2wCEAAkGBhQSERUUExQWFRQUFxgZFxgXFxgXGhgXGhcXGhgYGhgXGyYfHBwkGhcXHy8gJCcpLCwsFx4xNTAqNSYrLCkBCQoKDgwOGg8PGikcHRwpKSkpKSkpKSkpKSksKSksKSkpLCkpLCkpKSksLCwsKSwpLCkpKSkpKSksKSksNikpLP/AABEIAPkAygMBIgACEQEDEQH/xAAcAAABBQEBAQAAAAAAAAAAAAAEAAECAwUGBwj/xAA6EAABAwIDBgQFAwQBBAMAAAABAAIRAyEEMUEFElFhcfAigZGhBhOxwdEy4fEUI0JSYhVygqIHM0P/xAAZAQADAQEBAAAAAAAAAAAAAAAAAQIDBAX/xAAhEQEBAAIDAQEAAwEBAAAAAAAAAQIRAxIhMUEEE1EiMv/aAAwDAQACEQMRAD8A84SSSKREe/RKUikgG9EvTuE8+afzS2DQkplpHYUY0QejJBPBT73fvkjY0j37JQrGsm9uikzv1CBpTCfd6dwiHUdRfjyTtElB6D7iXy1oPoiO9FUG63IzslsaDfKUTTWhukg24aJmYS9+E6I2WgBb35JiFpv2cRc65COWqHfQk276JygGlPTuFY9marJTIu9UycpIBSoz0Ukt1AIJJJpQDk9wkQk1IOQES+/WFNgMcpVcibiI/Kt3pGikz1ZA/dVtq8R3wU3CBHFR3wNPp9whUSbiZIgEhTpgZnLpn3ZVNiZzHdla6qMzYfnkkE6gAIi86x3dM7SNb5FQkRlER0vxPFTqCDAF9Z1HHloq2Ik10cbgdOP2V+HN94/jj3ZCiqZmLcPwraRkHgTG6e/dTVyLKpNyP0/U9E9GrcCDGvDpGUJUKRtqJOXHsrfwGxd8zu7o+/8AIS1sqowlHeIkRYichlbT2RNLDQ3I30IBBjykFbWH2a0NLQJ76KdHZUTnG7HPNCa56th3G7RAjvJD/wDT5iRxyGtl05wQsd4yYBsBHXvRTxOz94QLcTr3KqT9Ta4jGYAi8C6yqlMrtMRs+1/5PRc5jcLHfJOUmWkpPaopggl3kkmjkgHHfcpk4TIB2u6qO7fXzPBRLp/hV/Ni/XTj5pK0VWQZCsw7iSPb0Sc4ZjzyvlHfNRfU4AiBAiymfVaTr1+GX1vmoUXcienGU0SQ3vJHBkCNFX0r4Hpg6i2nL8pmAIgMkKv5XAQnotpB0C1weP7KdOYvKpNTSPOPLsq6kLdJz+ualcibxHXqisLhN4S527IJa0XcbczAv9CgQ+J4xx4/gJ6VZ3zBGdgM8v4WOWV/HTx4T9dVsPZTSz5jSXhph0sMN57wkR6aLoMMwcYHfNdLsHEswuHHzHMayJcTafCP8cyYERyWJtc0DuVsM8mlVLrFpbBaATu7wsL5c7LLi5t+U+fh63w9K3lr6IqhUkFZdLGXjgr6WI77811OHIScLFhkFSKJvn1SGJk35otp8PVaS+esqxsVRt05rntoYeZsupxzc8rrDxrLd8VOxHIYpkIQ99ytLHjNZ7k1xFNu9ykEpQZynB79E093Sa7KO+4QEXDyVEZiO9UQX6XUmMkd6eSejBBgvpyv+FIcD/PtyV/y+GXD6qg0uWX5+imxpilTMEcomy0Gv5LOpGDfjzR9GraDe8SbJbLKLJmUz2d+YT1LQPyo75t79+SqVAci4/CLeYpk20CFD5M5Tl06I4CWOAv4beV+Cmt8ZpmCrnzEHp39Eds+q0VGSLSAfM9Fm0hroTb0ngtjBbJFWm5++xoa0mCfFI0g5zGfNc+fx18cu/HpeFoUajhvVT4RYWIIjIgjI69FdtBzaLIp0t+m+AWNb4TEAA6NN/1Wi64TYu0GgDeFwea1ae2G1nhjnuYxt3BpI3naCc4/C4bhlK9LvhZ6lVqhr3wCGk2BO8QDlcZ9VczFX4cO+Ko2lSAfvMILTHEQfMknjM5octk2NzBPHuy9PDLc3HgcuHXKytqnW+2iMbVMemiycJV3YBPS/wCy0Kla1vRXbXNYbEvCw9pVM+S0HgnOP5WRjgY05+qIliY09wsuojsU6/8AKCcrrSIlKUge7pgkZ1EBSSKcBAXurm2Hqogq+BkrIOacX7yVdShOWf8ACKlRAzUHKzyz1CnSfb0zurcTT1QwEGL5fhRW8ux/zCR3527zQ78RHXTkq6mLIFjca992VW7JuZPFEvhXH1e12V8rDmSPsi8TitynbJxIJQjWchF+5Wps/YdTF1BTZZjf1OOU28phJcumVRaTbjzsBpJ0/lauwsO179wgW+lu/wCF1e2PgFjKA+X8z5nGC8ONpmDYZcVHDfDTsL8suYQKgBl2YdElruYjTgVz8v8A5rq/j5S5RkbU2E5rt9uRvF/4WfRpVJsO+q9DxOFDmjWOn06ofaXwniGsY5tFzqW5vlzIJk8QL2AHqVhw3LK6dP8AJmPHj2jnsJhHyC9wgaC/v+EcWZkZgcffvih6VWMrkmMsvZV1A43m2mvsu3HHTx887l7RtGuTZF/1RGazcNT4x6e6vrOAsSSJ6LTTFayoDM65LLxjgHWNv4RFau2LEzpCzcVW+qaNAsUs2oIR1cjRBPKFxBR3uikluIUQTh0Z/RRTwnAsI+6dj7lRbWskXyEbB6tTklJjPu6hHEKt/DvJSFtRu80juUG91tbIxiCqulxgWn3SrXCnc3LO+nFQee4U6rso6Jokd+Slo0NlYI1qobMC+8YyHLmV69sDC06bA1o3Wjl0v1XnuxaHymD/AGN3dT/MLq9n4u1vdLLemdu672jjw0iXZcf3R2L2XTxVItcIDrhw0Ikhw5j9lyOBxs2Bn/iV0Gzqu42WZD9dM3tFy3h5W6Ll9jSf7PrnRsp7X/Lc3xMeR1bHhInQrtPh/bQrUaDiN35rLD/V7f1s8oMcgnrYsGHQHEXu3/E2z5H6ofG4NjMK40Whhpk1WgaPFz6iR5qcLMLbG3Jyf3STKBPjb4SGJpGpSaBiG3BAALwM2HiSJgnIheOV6rmuIcCCJBkRBGYjSDZfQmExQqMY/LeE+cZLjfjb4EFdz8RSn5hbLqcSHloiRF9+I6xoV04cuOTjuOvHmLcVaJ9lTVr8fupVSD+nIWI4FBPeBmNV0bjJZXxKHdQqupuqNY4saYLgDAPUdUTs5zQajixtQhksDpIDg5t41MHVa2IxJY1rWgUz4QSMs3F/ISZtwWOfN1uo6eL+P3m9sN+xaoYDu5xAm9+LdOKy67SDBBkG66R+1w4b7si4tGu+7/I+49SsPaZl0kAE55W4BGHJb9Pl4ph8BjzSv2EoTQeH0WznOEtEk7UBHcN0jPP1VkRoqyZ909BJo0+6gR1/lSdr391FwQFu9At9VnUrxHeaLe+AeQ+1kPQBIieMd9FFa8ZObJtcRmr9m0y+qxsf5ewudVCoPDItBAHktf4TwO9Ve7RjYHV37A+qleXxtPaYkLUwoNiJ5qp+CMZaKWCJ/SUVi2aQBII9itzZm0y0gG+gK5guLTayPwW2IPjbPAj8ZLLPHaplp3OEqgxu5DScgbG5PD6JYmv/AGKonNkZ6m33WLs3a7HQAbjL8dEVtLEw0kEEO3Ra994Llywumsy9bmz6sMaOEjNTZtCGb5/2dF+LoCwKG0IaL5A+37oZ+K8DGA5X9LD3J9FnhteUloD4z/8Ajw1qnzsIGtc8n5rXO3Wkn/McOYHFeb/Evw/Xwbw2s2N6d1wcHNdGYB48ivbKWILmiRne8/fnfyXNfEu3iHGnuMc4X3ngPz1a02FtSuuctk9ZTj7XUeXbCo1HVButlo/W6YaGnOT3ktraTmOIm8ak/aVfia4g7xEcMh1MLnsZtIG1MAnLeEx0ba55qcr2ru4sP68fVOMLQ4lpIMQMpM6cggq3D7z6lFUqWZJJd7CyGr9V08eOnDzcna6ioJBqSUrVgRTtPfom7+qkzROBLO35VZbHBXtcI9FA1R3/AAnSUudfIKsmVc6p35KJNuHkZKjapjv4huEg/bysrqWHjPmPe/Upg7d/FyZ0lJ7vFmIyucozUX104zrA5cSLald98HbO3aEnOoSfKwHsPdcLSJJaBnYebivV8Bhy1jWi2Xp2EX4yzogYQRksjG4bdMiJst1j8+SB2iJuFMZShaWNbHiaFbiK1FjC95DWDMznyEZnlms7FLmKmP38TD7sZ4QDpxdHM6oyjTGbdI3b28ZpsDWnIOHu4fbRdNszbTtz+7u7uUBsSbQBGsrAwGApwHSI8/ytN0Cm2pI13RPOMuMqboetzD4qm55aRoYG8fMaIk1Wgl24Acpv5ZrlcC928Hai8+v2R7tqmo7xWHAfVZ3A+zZG0QeGmq4P442sW1yBA8DTPWfsusw9P62BXCfEZbUx9XfaXhpa0DeAHhaJJ1N5UdfWvDl/05urinVTEEt0AzPCTCPpYGKbiY3g5oj/AFBDiR/6rWOBpW/tuHLL2jNawo0a9Lcn5bmnOL9CdRn0urlkacluU05IUSBKzsSVvbXwD6X6ocNHA2PUG4WBVK6pduHWlRKclP8Asogd3VA8pD6Jk5KQR3s0nDVRe++irJkwE7Dk2e/8pVqkuEQGgW5nKVaXWjjbvkqqm74ouJ+iltjNLt6IOcwBytmdAqhEjiR7SpfMkfbLL7K3ZmE+bXYz/chtr2Gf39VEXWv8J7EdXrtIadxjt5x0kXDZyz04BemANbmWzqZFv3WXh9kS3dcfC2zWMMNaBpDdUsVsKhHjAHU39FGWTG6ojG7TpsklwjW6w6/xCxx/ty4cpdHmFJmzsM0yygHuvepLgOjZhXuwdWrZ1m3gAQPIAQiWjWMc7tDarnnwNvkJsgG7De8zfe425LuqOxmNtElUY1w3vlsN7F5H+LSfqYPonarG/kYmFwz2ANcZs50jRotvGLRMgdFoUsPuu8YuQDFpg5GChMVthjcTTp5gvb8yIhrG/pZ7SVsbf2aGVaLxJ33+IkyTDbSVlc+rbrKqxWODWhokSb6fZHbJwznQY3W2uc1i/Fu0hhqoYym1ziwOkk2MkZDMWnNZtXamIa1ri+XkSWwA1oOTYVd9zf8ArOcVvx6VjcXTw9B1U/4i28f1ONmjnJhclsLDtdL3PaHEky97CSSSTbzXO7R2tVxAY1wDWtJcYJO8YgHkACfVauH3HDdLWNdcNdAuMrqLGmGGmjja1JpiQ50/7fVAVq2ZEdB5Rki3bMayN4A2sBlpwQuLxQAAIAHK30UT/FsfaFYkEE9Bc3WDUC2Nom5Op7+qxnldmHxyZ/UU09E6bdWjM4S3DwJSCJo93jog5NgH5x9k4ZHmtqkW1AWvDgeIEHpN5QG0cCaV/wBTTk7SefBT221mOgbnXMAWIA9LqiDFtOyptdlOv1ITmjA5TOuZQtL5lzwyj6rq/gjZBaP6mpZt20wbSTYm14GVua5XZmEL6jGf7uAmOJg36L17C0abd1obO6IbyAsAFKM8tKKdeo8eFr/TcaOgzTf9HqOPi9OK3KZMZWS/qBOdxoD9UtMu1AUMA1kcVpsoCMkqFAm5FvRPjMQ2kySTyGp6BZ5enNsnb2JczdZSaHVaphgvA4uPIC5/dcd8R7a+S0UaTpdk+oNTfeIjUkRPBohdJWa4vLXEf1NcQRP/ANVO5bTB/wBjEnnyAXH/ABDsYNiCd10EExYEWBjUXaegT1+NsJpz+Ef/AHGn/kPqvVdoAup4U8KjJ6FpkLyo0t0wbOBXpBxf9mnyf9Ji/osuTHbWX1i/EjxUxr3HKmA0cDAmPUob+qBJDoLiLwQen0WnisO0GAPFJ3nG/iJvA9vJCV8Jvy1rR4egjW8I140xJtCLgWU3kOBEAzIICEq4IQA+q4OiBBgR0zKjTwwNg956xfnbmqFaVKqd1skwzIaZm91lbQ2l82puNvJ8TtGi8xzzUMViA5rm/NjQgN4c9PVZ7sSGPaGiwEHQXCeM9Z5LcdU04LPReJA0171QhXRi5ciHml5+ySa/BUg6sZUsq07UqrH606GPIFpJGYykciOavfinVP0tLrXBGR9YQeCwrCJceMNGo74LWpV2RDWjUSJBHQkrG+OyRm0tjNLpAmDo7wzr+Ef8i0weg4on5o0AtkLx0gGERh8UHw11Mh06Fw8/RTcqfULsvDudXpzYAzE8Lj3XW0C1g3nTu6AZuN8vyhcDstvzAWzABBnIWknrojKmHLzOmQHAKsMtxzcmtj6VOrVAJIps0a258ybK9mFbTH3N1EV20qe88hoaNbLnKuLq4w+EmlQH+f8Ak/Twg5C+abPW23X27JNOiDUfro1g4udkPryKysdWfSO8XfMrv/TI8DB/sAbkDieQAEq/wUGbjA21yDMD/k85ucgaOKDK1N1QFxcZMyIGhMZXuG6AHijxciWB2e9obWeHBzazHBz5DntPheTyJcI6Kra+B321mX8L3tHWZH2XQY+n8wbuUuZJ/wDIEZcQD6LPI3qtedTIz5A/RYzL3bTfjgauE+ZSJ1YCQel11eAALGybSCOdhc+aDoYQeMkeEC05Exko4h1R1MXABcL8LWsNFfJN/FYi8fXYI3WuecySQ0TpzPosbFbWNozi4iwOt9USSaY8bw8k8CIHPzQePLN2SZM2AyFvfVRJptA7g6d5x484/Ktbi2E7skZTFgbXuckNTDoORnioCiAJtJmY7yV6CO0GNB8ItFjZZFWpy6DmjMNQdXfusbf0EDUroaGw20b5vj9R94GiqXqyy9jmQHgCbdVFam0mxPeizCVrK5b9MkG9yklJVJMk53fmnlNuyEU4Me2wgAW7lMKrpHiyyzKqbW/gnQAK8kNANzPNZuiZQXhdo743HsF7AgROWY0OX7K/B7UbSMHeZBu79X/r+LrPqDwiLG0RnfOfK6f5XzC1oB3nlrRzkgBZWRp3ehbArPqUN50Q4ndIaWy0QAYPOfRaNfEMotL3GA0ST6e6lRptpMAFmMEDPIWC56pVOJqwZNNhmNHEG0+yc8ct/wCrtdRovxZ+bXBFMH+1R0jRzxq48NERiMeQ4sZBdqQPDTFvfgPtMXCsXE0mGDA33f6g6Dn/ACgXAOmmy1NpG+by5x0nVx1TVFbWkmRB1aDJBOr3HWPxECFbgcPv7zHmXElzXHO/6h9wFotohjYi5ieVrDoPygqvgO9f190T0ttjCUCdwHMZ+QIHsVmUqZFU7w/U4z5lauwmlwc8mZMC/IflVbVrGHENuGkiOIH3Kxs0pyWNxLRLRGbp+gWLtHEQWtBiSCTykKt1eX78QQcr5c1LHP3jybfrP2WzaLcRXBjxCOJUa+JaIa0S4anLra6Gw+IYLObHPn3optaJhgu7M/ylpWweLxLwLbojgDl6oOhiKlQ/LaAS637+iMxQ3W3znVaOwcDuDeI8b7R/q3P1NjbgAnvQ01Nj7KZSZaC4gbzojpHJEV8pcJA7yhX0BprOnRZ+1dqMpyCS9wzjIHgSVnrdZ5VgbRfJP7rPKKxWK3iTETpJ90LK6Z456SU8kpUe9VSUgnHd00qQCVCVoP36KwvyOv0PZSo4cvO62J8zbieCtxmx6lJodvBzSSMiCJ1uLhZ7jT+vLWwNavcHX35ldh8CbFc53z6jYY0f25tvOgQ4dBrxWZ8GbEGIrguG8yl4ngixJ/SOeUxyXpOKLi2wAaNTYAJXSdsjbGMLyKTcrC37BWso/KZusAdUIveGt/7nRYe6DG1aNJ3hJq1J0Fh01KjXrVatt1wm4YRu+btfVZ7XMbpNmJ//ACpGXEkvqEXcXZn8DgAtPZmDEgAeGnMXzdq7rp6oGjgTTbAM1HmN4jX/ACcBwFgPJdBRwwps6Dqn+FQWKpnfjvJUYqh4D3HNECrLj58VXjo+STOZj0KcRv0XsS1Fs53m+smfshNtv3bA3cYQ2CxG5ac7jggMRjd95c4+FpPf09UtetHPbfwRo1CQJa+45HUWGWvqgMNJM9P3XQY/HMqMLXWFz04fZc+x27IOYMT0haVrhdiDhQ4eyzqmH3TIsRwPNFtxIdN/F0tlnZCYvEuNrDj1UxVQZWNSqxhbrfnAldQ1x3hHr08tFzuxxDy6xO7n5535LoG1gYjmOl/4Syno2s2jtH5TTF3OsPRcrVMnideE2Rm1MbLpvAsBle11mtcYz17+yeMRSqCFAJPMpd/RbRz0gmnuUkixMkmpiUo7CmLaW4cu4U1eOv0dsGnUqPNOmSCcyBLicrTl10XcUfgihu/3W77jMmSSP/M3nmIXL/Bu1adCq8v8Bc2x9yLm2i7XFfEdNokXHHjlkPRY360yzt8gnDUxSYKdCnDW5Ac9XE5nmTKidhOq+LE1JH+jSQNczquW2j8a1Cd1ktbpvWm+iCbtio676hHWYiP3KVKY13IwLGeFpFKn/rSEPd1eRIHS/RX1jSpUwbU26njPM3JXnx+JhTs0mo7lIb0Lj10lZe0sdXxL2GoQYu1l9wCP08yRmTnknrZXfyux+H9smtiq++1zNxv9trrQxto6kne8+SuGMIqkzmDPsuXp7Ze8NkuY3gDIEQQ3iADNiram2id5wHisR7i8cQU5U3TqHYxoJvoT9lB+1muBYcmWvqbE28x6Lj6uKdUkkx/iBMWzhZ7mk/qJg3IynuEaT47LE7eoQG/M8QbJAknLKy5CttWrVu3wsGUevqq6WFEkAWMjSTyRNBp1brkdIEZeZ9CmqVnvqOgufLjzumaSHXBA5D2A6rRqYe58MRb+OOl+ai7BB2sZyb5ck9n2VUKrYDrzw4+iLq4YOFjkL+mqy6lAs1ixiO9VKliutka/VzPwXs3Dn5oEiHNd6Zla+LhjSBAAmAdSeMaLIoYgioCOBnzCtxWLFSM55eSVxVMmfVBc6TloFWeAV76QmSqnO9P2WkjPLJAhL1SSVMyCSZMZ4FBJqQfZQCSAKAGfc/hSp4xzWbsmDfpyQgKkHd3U2HtoUdonda3dB3Cbuv8AYxmLqhr3SCLcLDPz1Q4KmKxiFPU90fRa3w8RMuv63OdyiRUbEDObGIIv75SsVlQj91c3E8/ZK4lts1MQBoDxtrHHihP6sAZc0EMQUz35paIZvB0DXU2UDh4zMajmgfnRcJ/6t2nCByCrQaVBhaQJuLcM9eKtZiA3T1yOZ6/yskYtyTsYT/COobP9RAAzOuufEqh2MuTH8LLOKddMcSeXul1pnxJ3upQ9NpzhSc8lIOICqQ9r6bNSVfJiyGbVSFY9hMk6rOaHP8Kx9U9hVwnCKUkj36Jd5Jggm3U4TSgHSnv0U0h9/ugK0vRSbkkMvT6oCMdElId+iQ+yAiClvKzRP39EBXvJ97v0Uk35+6Agl6KTck479UBCOieFIJfhAQSVgySQFZTypphn5/cICHokPJTbr5JDLvigIR0SU034QEUlYE5y75ICpPKme/VQK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data:image/jpeg;base64,/9j/4AAQSkZJRgABAQAAAQABAAD/2wCEAAkGBhQSERUUExQWFRQUFxgZFxgXFxgXGhgXGhcXGhgYGhgXGyYfHBwkGhcXHy8gJCcpLCwsFx4xNTAqNSYrLCkBCQoKDgwOGg8PGikcHRwpKSkpKSkpKSkpKSksKSksKSkpLCkpLCkpKSksLCwsKSwpLCkpKSkpKSksKSksNikpLP/AABEIAPkAygMBIgACEQEDEQH/xAAcAAABBQEBAQAAAAAAAAAAAAAEAAECAwUGBwj/xAA6EAABAwIDBgQFAwQBBAMAAAABAAIRAyEEMUEFElFhcfAigZGhBhOxwdEy4fEUI0JSYhVygqIHM0P/xAAZAQADAQEBAAAAAAAAAAAAAAAAAQIDBAX/xAAhEQEBAAIDAQEAAwEBAAAAAAAAAQIRAxIhMUEEE1EiMv/aAAwDAQACEQMRAD8A84SSSKREe/RKUikgG9EvTuE8+afzS2DQkplpHYUY0QejJBPBT73fvkjY0j37JQrGsm9uikzv1CBpTCfd6dwiHUdRfjyTtElB6D7iXy1oPoiO9FUG63IzslsaDfKUTTWhukg24aJmYS9+E6I2WgBb35JiFpv2cRc65COWqHfQk276JygGlPTuFY9marJTIu9UycpIBSoz0Ukt1AIJJJpQDk9wkQk1IOQES+/WFNgMcpVcibiI/Kt3pGikz1ZA/dVtq8R3wU3CBHFR3wNPp9whUSbiZIgEhTpgZnLpn3ZVNiZzHdla6qMzYfnkkE6gAIi86x3dM7SNb5FQkRlER0vxPFTqCDAF9Z1HHloq2Ik10cbgdOP2V+HN94/jj3ZCiqZmLcPwraRkHgTG6e/dTVyLKpNyP0/U9E9GrcCDGvDpGUJUKRtqJOXHsrfwGxd8zu7o+/8AIS1sqowlHeIkRYichlbT2RNLDQ3I30IBBjykFbWH2a0NLQJ76KdHZUTnG7HPNCa56th3G7RAjvJD/wDT5iRxyGtl05wQsd4yYBsBHXvRTxOz94QLcTr3KqT9Ta4jGYAi8C6yqlMrtMRs+1/5PRc5jcLHfJOUmWkpPaopggl3kkmjkgHHfcpk4TIB2u6qO7fXzPBRLp/hV/Ni/XTj5pK0VWQZCsw7iSPb0Sc4ZjzyvlHfNRfU4AiBAiymfVaTr1+GX1vmoUXcienGU0SQ3vJHBkCNFX0r4Hpg6i2nL8pmAIgMkKv5XAQnotpB0C1weP7KdOYvKpNTSPOPLsq6kLdJz+ualcibxHXqisLhN4S527IJa0XcbczAv9CgQ+J4xx4/gJ6VZ3zBGdgM8v4WOWV/HTx4T9dVsPZTSz5jSXhph0sMN57wkR6aLoMMwcYHfNdLsHEswuHHzHMayJcTafCP8cyYERyWJtc0DuVsM8mlVLrFpbBaATu7wsL5c7LLi5t+U+fh63w9K3lr6IqhUkFZdLGXjgr6WI77811OHIScLFhkFSKJvn1SGJk35otp8PVaS+esqxsVRt05rntoYeZsupxzc8rrDxrLd8VOxHIYpkIQ99ytLHjNZ7k1xFNu9ykEpQZynB79E093Sa7KO+4QEXDyVEZiO9UQX6XUmMkd6eSejBBgvpyv+FIcD/PtyV/y+GXD6qg0uWX5+imxpilTMEcomy0Gv5LOpGDfjzR9GraDe8SbJbLKLJmUz2d+YT1LQPyo75t79+SqVAci4/CLeYpk20CFD5M5Tl06I4CWOAv4beV+Cmt8ZpmCrnzEHp39Eds+q0VGSLSAfM9Fm0hroTb0ngtjBbJFWm5++xoa0mCfFI0g5zGfNc+fx18cu/HpeFoUajhvVT4RYWIIjIgjI69FdtBzaLIp0t+m+AWNb4TEAA6NN/1Wi64TYu0GgDeFwea1ae2G1nhjnuYxt3BpI3naCc4/C4bhlK9LvhZ6lVqhr3wCGk2BO8QDlcZ9VczFX4cO+Ko2lSAfvMILTHEQfMknjM5octk2NzBPHuy9PDLc3HgcuHXKytqnW+2iMbVMemiycJV3YBPS/wCy0Kla1vRXbXNYbEvCw9pVM+S0HgnOP5WRjgY05+qIliY09wsuojsU6/8AKCcrrSIlKUge7pgkZ1EBSSKcBAXurm2Hqogq+BkrIOacX7yVdShOWf8ACKlRAzUHKzyz1CnSfb0zurcTT1QwEGL5fhRW8ux/zCR3527zQ78RHXTkq6mLIFjca992VW7JuZPFEvhXH1e12V8rDmSPsi8TitynbJxIJQjWchF+5Wps/YdTF1BTZZjf1OOU28phJcumVRaTbjzsBpJ0/lauwsO179wgW+lu/wCF1e2PgFjKA+X8z5nGC8ONpmDYZcVHDfDTsL8suYQKgBl2YdElruYjTgVz8v8A5rq/j5S5RkbU2E5rt9uRvF/4WfRpVJsO+q9DxOFDmjWOn06ofaXwniGsY5tFzqW5vlzIJk8QL2AHqVhw3LK6dP8AJmPHj2jnsJhHyC9wgaC/v+EcWZkZgcffvih6VWMrkmMsvZV1A43m2mvsu3HHTx887l7RtGuTZF/1RGazcNT4x6e6vrOAsSSJ6LTTFayoDM65LLxjgHWNv4RFau2LEzpCzcVW+qaNAsUs2oIR1cjRBPKFxBR3uikluIUQTh0Z/RRTwnAsI+6dj7lRbWskXyEbB6tTklJjPu6hHEKt/DvJSFtRu80juUG91tbIxiCqulxgWn3SrXCnc3LO+nFQee4U6rso6Jokd+Slo0NlYI1qobMC+8YyHLmV69sDC06bA1o3Wjl0v1XnuxaHymD/AGN3dT/MLq9n4u1vdLLemdu672jjw0iXZcf3R2L2XTxVItcIDrhw0Ikhw5j9lyOBxs2Bn/iV0Gzqu42WZD9dM3tFy3h5W6Ll9jSf7PrnRsp7X/Lc3xMeR1bHhInQrtPh/bQrUaDiN35rLD/V7f1s8oMcgnrYsGHQHEXu3/E2z5H6ofG4NjMK40Whhpk1WgaPFz6iR5qcLMLbG3Jyf3STKBPjb4SGJpGpSaBiG3BAALwM2HiSJgnIheOV6rmuIcCCJBkRBGYjSDZfQmExQqMY/LeE+cZLjfjb4EFdz8RSn5hbLqcSHloiRF9+I6xoV04cuOTjuOvHmLcVaJ9lTVr8fupVSD+nIWI4FBPeBmNV0bjJZXxKHdQqupuqNY4saYLgDAPUdUTs5zQajixtQhksDpIDg5t41MHVa2IxJY1rWgUz4QSMs3F/ISZtwWOfN1uo6eL+P3m9sN+xaoYDu5xAm9+LdOKy67SDBBkG66R+1w4b7si4tGu+7/I+49SsPaZl0kAE55W4BGHJb9Pl4ph8BjzSv2EoTQeH0WznOEtEk7UBHcN0jPP1VkRoqyZ909BJo0+6gR1/lSdr391FwQFu9At9VnUrxHeaLe+AeQ+1kPQBIieMd9FFa8ZObJtcRmr9m0y+qxsf5ewudVCoPDItBAHktf4TwO9Ve7RjYHV37A+qleXxtPaYkLUwoNiJ5qp+CMZaKWCJ/SUVi2aQBII9itzZm0y0gG+gK5guLTayPwW2IPjbPAj8ZLLPHaplp3OEqgxu5DScgbG5PD6JYmv/AGKonNkZ6m33WLs3a7HQAbjL8dEVtLEw0kEEO3Ra994Llywumsy9bmz6sMaOEjNTZtCGb5/2dF+LoCwKG0IaL5A+37oZ+K8DGA5X9LD3J9FnhteUloD4z/8Ajw1qnzsIGtc8n5rXO3Wkn/McOYHFeb/Evw/Xwbw2s2N6d1wcHNdGYB48ivbKWILmiRne8/fnfyXNfEu3iHGnuMc4X3ngPz1a02FtSuuctk9ZTj7XUeXbCo1HVButlo/W6YaGnOT3ktraTmOIm8ak/aVfia4g7xEcMh1MLnsZtIG1MAnLeEx0ba55qcr2ru4sP68fVOMLQ4lpIMQMpM6cggq3D7z6lFUqWZJJd7CyGr9V08eOnDzcna6ioJBqSUrVgRTtPfom7+qkzROBLO35VZbHBXtcI9FA1R3/AAnSUudfIKsmVc6p35KJNuHkZKjapjv4huEg/bysrqWHjPmPe/Upg7d/FyZ0lJ7vFmIyucozUX104zrA5cSLald98HbO3aEnOoSfKwHsPdcLSJJaBnYebivV8Bhy1jWi2Xp2EX4yzogYQRksjG4bdMiJst1j8+SB2iJuFMZShaWNbHiaFbiK1FjC95DWDMznyEZnlms7FLmKmP38TD7sZ4QDpxdHM6oyjTGbdI3b28ZpsDWnIOHu4fbRdNszbTtz+7u7uUBsSbQBGsrAwGApwHSI8/ytN0Cm2pI13RPOMuMqboetzD4qm55aRoYG8fMaIk1Wgl24Acpv5ZrlcC928Hai8+v2R7tqmo7xWHAfVZ3A+zZG0QeGmq4P442sW1yBA8DTPWfsusw9P62BXCfEZbUx9XfaXhpa0DeAHhaJJ1N5UdfWvDl/05urinVTEEt0AzPCTCPpYGKbiY3g5oj/AFBDiR/6rWOBpW/tuHLL2jNawo0a9Lcn5bmnOL9CdRn0urlkacluU05IUSBKzsSVvbXwD6X6ocNHA2PUG4WBVK6pduHWlRKclP8Asogd3VA8pD6Jk5KQR3s0nDVRe++irJkwE7Dk2e/8pVqkuEQGgW5nKVaXWjjbvkqqm74ouJ+iltjNLt6IOcwBytmdAqhEjiR7SpfMkfbLL7K3ZmE+bXYz/chtr2Gf39VEXWv8J7EdXrtIadxjt5x0kXDZyz04BemANbmWzqZFv3WXh9kS3dcfC2zWMMNaBpDdUsVsKhHjAHU39FGWTG6ojG7TpsklwjW6w6/xCxx/ty4cpdHmFJmzsM0yygHuvepLgOjZhXuwdWrZ1m3gAQPIAQiWjWMc7tDarnnwNvkJsgG7De8zfe425LuqOxmNtElUY1w3vlsN7F5H+LSfqYPonarG/kYmFwz2ANcZs50jRotvGLRMgdFoUsPuu8YuQDFpg5GChMVthjcTTp5gvb8yIhrG/pZ7SVsbf2aGVaLxJ33+IkyTDbSVlc+rbrKqxWODWhokSb6fZHbJwznQY3W2uc1i/Fu0hhqoYym1ziwOkk2MkZDMWnNZtXamIa1ri+XkSWwA1oOTYVd9zf8ArOcVvx6VjcXTw9B1U/4i28f1ONmjnJhclsLDtdL3PaHEky97CSSSTbzXO7R2tVxAY1wDWtJcYJO8YgHkACfVauH3HDdLWNdcNdAuMrqLGmGGmjja1JpiQ50/7fVAVq2ZEdB5Rki3bMayN4A2sBlpwQuLxQAAIAHK30UT/FsfaFYkEE9Bc3WDUC2Nom5Op7+qxnldmHxyZ/UU09E6bdWjM4S3DwJSCJo93jog5NgH5x9k4ZHmtqkW1AWvDgeIEHpN5QG0cCaV/wBTTk7SefBT221mOgbnXMAWIA9LqiDFtOyptdlOv1ITmjA5TOuZQtL5lzwyj6rq/gjZBaP6mpZt20wbSTYm14GVua5XZmEL6jGf7uAmOJg36L17C0abd1obO6IbyAsAFKM8tKKdeo8eFr/TcaOgzTf9HqOPi9OK3KZMZWS/qBOdxoD9UtMu1AUMA1kcVpsoCMkqFAm5FvRPjMQ2kySTyGp6BZ5enNsnb2JczdZSaHVaphgvA4uPIC5/dcd8R7a+S0UaTpdk+oNTfeIjUkRPBohdJWa4vLXEf1NcQRP/ANVO5bTB/wBjEnnyAXH/ABDsYNiCd10EExYEWBjUXaegT1+NsJpz+Ef/AHGn/kPqvVdoAup4U8KjJ6FpkLyo0t0wbOBXpBxf9mnyf9Ji/osuTHbWX1i/EjxUxr3HKmA0cDAmPUob+qBJDoLiLwQen0WnisO0GAPFJ3nG/iJvA9vJCV8Jvy1rR4egjW8I140xJtCLgWU3kOBEAzIICEq4IQA+q4OiBBgR0zKjTwwNg956xfnbmqFaVKqd1skwzIaZm91lbQ2l82puNvJ8TtGi8xzzUMViA5rm/NjQgN4c9PVZ7sSGPaGiwEHQXCeM9Z5LcdU04LPReJA0171QhXRi5ciHml5+ySa/BUg6sZUsq07UqrH606GPIFpJGYykciOavfinVP0tLrXBGR9YQeCwrCJceMNGo74LWpV2RDWjUSJBHQkrG+OyRm0tjNLpAmDo7wzr+Ef8i0weg4on5o0AtkLx0gGERh8UHw11Mh06Fw8/RTcqfULsvDudXpzYAzE8Lj3XW0C1g3nTu6AZuN8vyhcDstvzAWzABBnIWknrojKmHLzOmQHAKsMtxzcmtj6VOrVAJIps0a258ybK9mFbTH3N1EV20qe88hoaNbLnKuLq4w+EmlQH+f8Ak/Twg5C+abPW23X27JNOiDUfro1g4udkPryKysdWfSO8XfMrv/TI8DB/sAbkDieQAEq/wUGbjA21yDMD/k85ucgaOKDK1N1QFxcZMyIGhMZXuG6AHijxciWB2e9obWeHBzazHBz5DntPheTyJcI6Kra+B321mX8L3tHWZH2XQY+n8wbuUuZJ/wDIEZcQD6LPI3qtedTIz5A/RYzL3bTfjgauE+ZSJ1YCQel11eAALGybSCOdhc+aDoYQeMkeEC05Exko4h1R1MXABcL8LWsNFfJN/FYi8fXYI3WuecySQ0TpzPosbFbWNozi4iwOt9USSaY8bw8k8CIHPzQePLN2SZM2AyFvfVRJptA7g6d5x484/Ktbi2E7skZTFgbXuckNTDoORnioCiAJtJmY7yV6CO0GNB8ItFjZZFWpy6DmjMNQdXfusbf0EDUroaGw20b5vj9R94GiqXqyy9jmQHgCbdVFam0mxPeizCVrK5b9MkG9yklJVJMk53fmnlNuyEU4Me2wgAW7lMKrpHiyyzKqbW/gnQAK8kNANzPNZuiZQXhdo743HsF7AgROWY0OX7K/B7UbSMHeZBu79X/r+LrPqDwiLG0RnfOfK6f5XzC1oB3nlrRzkgBZWRp3ehbArPqUN50Q4ndIaWy0QAYPOfRaNfEMotL3GA0ST6e6lRptpMAFmMEDPIWC56pVOJqwZNNhmNHEG0+yc8ct/wCrtdRovxZ+bXBFMH+1R0jRzxq48NERiMeQ4sZBdqQPDTFvfgPtMXCsXE0mGDA33f6g6Dn/ACgXAOmmy1NpG+by5x0nVx1TVFbWkmRB1aDJBOr3HWPxECFbgcPv7zHmXElzXHO/6h9wFotohjYi5ieVrDoPygqvgO9f190T0ttjCUCdwHMZ+QIHsVmUqZFU7w/U4z5lauwmlwc8mZMC/IflVbVrGHENuGkiOIH3Kxs0pyWNxLRLRGbp+gWLtHEQWtBiSCTykKt1eX78QQcr5c1LHP3jybfrP2WzaLcRXBjxCOJUa+JaIa0S4anLra6Gw+IYLObHPn3optaJhgu7M/ylpWweLxLwLbojgDl6oOhiKlQ/LaAS637+iMxQ3W3znVaOwcDuDeI8b7R/q3P1NjbgAnvQ01Nj7KZSZaC4gbzojpHJEV8pcJA7yhX0BprOnRZ+1dqMpyCS9wzjIHgSVnrdZ5VgbRfJP7rPKKxWK3iTETpJ90LK6Z456SU8kpUe9VSUgnHd00qQCVCVoP36KwvyOv0PZSo4cvO62J8zbieCtxmx6lJodvBzSSMiCJ1uLhZ7jT+vLWwNavcHX35ldh8CbFc53z6jYY0f25tvOgQ4dBrxWZ8GbEGIrguG8yl4ngixJ/SOeUxyXpOKLi2wAaNTYAJXSdsjbGMLyKTcrC37BWso/KZusAdUIveGt/7nRYe6DG1aNJ3hJq1J0Fh01KjXrVatt1wm4YRu+btfVZ7XMbpNmJ//ACpGXEkvqEXcXZn8DgAtPZmDEgAeGnMXzdq7rp6oGjgTTbAM1HmN4jX/ACcBwFgPJdBRwwps6Dqn+FQWKpnfjvJUYqh4D3HNECrLj58VXjo+STOZj0KcRv0XsS1Fs53m+smfshNtv3bA3cYQ2CxG5ac7jggMRjd95c4+FpPf09UtetHPbfwRo1CQJa+45HUWGWvqgMNJM9P3XQY/HMqMLXWFz04fZc+x27IOYMT0haVrhdiDhQ4eyzqmH3TIsRwPNFtxIdN/F0tlnZCYvEuNrDj1UxVQZWNSqxhbrfnAldQ1x3hHr08tFzuxxDy6xO7n5535LoG1gYjmOl/4Syno2s2jtH5TTF3OsPRcrVMnideE2Rm1MbLpvAsBle11mtcYz17+yeMRSqCFAJPMpd/RbRz0gmnuUkixMkmpiUo7CmLaW4cu4U1eOv0dsGnUqPNOmSCcyBLicrTl10XcUfgihu/3W77jMmSSP/M3nmIXL/Bu1adCq8v8Bc2x9yLm2i7XFfEdNokXHHjlkPRY360yzt8gnDUxSYKdCnDW5Ac9XE5nmTKidhOq+LE1JH+jSQNczquW2j8a1Cd1ktbpvWm+iCbtio676hHWYiP3KVKY13IwLGeFpFKn/rSEPd1eRIHS/RX1jSpUwbU26njPM3JXnx+JhTs0mo7lIb0Lj10lZe0sdXxL2GoQYu1l9wCP08yRmTnknrZXfyux+H9smtiq++1zNxv9trrQxto6kne8+SuGMIqkzmDPsuXp7Ze8NkuY3gDIEQQ3iADNiram2id5wHisR7i8cQU5U3TqHYxoJvoT9lB+1muBYcmWvqbE28x6Lj6uKdUkkx/iBMWzhZ7mk/qJg3IynuEaT47LE7eoQG/M8QbJAknLKy5CttWrVu3wsGUevqq6WFEkAWMjSTyRNBp1brkdIEZeZ9CmqVnvqOgufLjzumaSHXBA5D2A6rRqYe58MRb+OOl+ai7BB2sZyb5ck9n2VUKrYDrzw4+iLq4YOFjkL+mqy6lAs1ixiO9VKliutka/VzPwXs3Dn5oEiHNd6Zla+LhjSBAAmAdSeMaLIoYgioCOBnzCtxWLFSM55eSVxVMmfVBc6TloFWeAV76QmSqnO9P2WkjPLJAhL1SSVMyCSZMZ4FBJqQfZQCSAKAGfc/hSp4xzWbsmDfpyQgKkHd3U2HtoUdonda3dB3Cbuv8AYxmLqhr3SCLcLDPz1Q4KmKxiFPU90fRa3w8RMuv63OdyiRUbEDObGIIv75SsVlQj91c3E8/ZK4lts1MQBoDxtrHHihP6sAZc0EMQUz35paIZvB0DXU2UDh4zMajmgfnRcJ/6t2nCByCrQaVBhaQJuLcM9eKtZiA3T1yOZ6/yskYtyTsYT/COobP9RAAzOuufEqh2MuTH8LLOKddMcSeXul1pnxJ3upQ9NpzhSc8lIOICqQ9r6bNSVfJiyGbVSFY9hMk6rOaHP8Kx9U9hVwnCKUkj36Jd5Jggm3U4TSgHSnv0U0h9/ugK0vRSbkkMvT6oCMdElId+iQ+yAiClvKzRP39EBXvJ97v0Uk35+6Agl6KTck479UBCOieFIJfhAQSVgySQFZTypphn5/cICHokPJTbr5JDLvigIR0SU034QEUlYE5y75ICpPKme/VQKA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0" name="Picture 6" descr="http://radioguadalupe.org/wp-content/uploads/2009/03/jesus-en-oracion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534" y="1988839"/>
            <a:ext cx="2483768" cy="2475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71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6">
              <a:lumMod val="75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s-CO" dirty="0" smtClean="0"/>
              <a:t>Miremos el proceso:</a:t>
            </a:r>
          </a:p>
          <a:p>
            <a:pPr marL="0" indent="0">
              <a:buNone/>
            </a:pPr>
            <a:r>
              <a:rPr lang="es-CO" dirty="0" smtClean="0"/>
              <a:t>1). El Señor Jesús pasó la noche orando a su Padre, pidiendo orientación sobre a quienes debía elegir.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2). De los que lo habían aceptado como su Salvador, elige a doce para que fueran sus apóstoles.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3). Los elegidos no esperaban ocupar ningún cargo en la iglesia, y ninguno se negó a ser nombrado. 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4). De los que no fueron nombrados no se escuchó ninguna objeción.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8515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152128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Los apóstoles no se auto eligieron, no se auto nombraron, los eligió Dios.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2276872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b="1" dirty="0">
                <a:solidFill>
                  <a:srgbClr val="FF0000"/>
                </a:solidFill>
              </a:rPr>
              <a:t>De la misma manera, hoy, la directiva de la iglesia es elegida por la junta de nombramientos elegida a su vez por la iglesia en pleno; o sea que, la directiva de la iglesia no se auto elige, no se auto nombra. </a:t>
            </a:r>
          </a:p>
        </p:txBody>
      </p:sp>
      <p:sp>
        <p:nvSpPr>
          <p:cNvPr id="5" name="AutoShape 2" descr="http://t1.gstatic.com/images?q=tbn:ANd9GcQ-njxtxUG5dIUHYGzRYZj7oSoKCFmVRCv4tcsnIEQuzV1UkK4B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6" name="AutoShape 4" descr="http://t1.gstatic.com/images?q=tbn:ANd9GcR9GXlZBlobrY6aGLD-3TAbcLl0rrVf3bV1HfWy8BWR6J1XWdqvg-dRe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0" name="Picture 6" descr="http://t1.gstatic.com/images?q=tbn:ANd9GcS28TNwt-otYLNq0qbqdjXnIKr4nGpoflXPUx5WH3r-2sxbglv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4612649"/>
            <a:ext cx="2466975" cy="205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t1.gstatic.com/images?q=tbn:ANd9GcQ-njxtxUG5dIUHYGzRYZj7oSoKCFmVRCv4tcsnIEQuzV1UkK4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76873"/>
            <a:ext cx="3331071" cy="2262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51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¿Quién eligió los setenta predicadores en la iglesia primitiva?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44825"/>
            <a:ext cx="5050904" cy="3024336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Lucas 10:1</a:t>
            </a:r>
            <a:r>
              <a:rPr lang="es-CO" dirty="0" smtClean="0"/>
              <a:t>.</a:t>
            </a:r>
            <a:r>
              <a:rPr lang="es-CO" dirty="0"/>
              <a:t> Después de estas cosas, el Señor designó también a otros </a:t>
            </a:r>
            <a:r>
              <a:rPr lang="es-CO" dirty="0" smtClean="0"/>
              <a:t>setenta,</a:t>
            </a:r>
            <a:r>
              <a:rPr lang="es-CO" baseline="30000" dirty="0"/>
              <a:t> </a:t>
            </a:r>
            <a:r>
              <a:rPr lang="es-CO" dirty="0" smtClean="0"/>
              <a:t>a </a:t>
            </a:r>
            <a:r>
              <a:rPr lang="es-CO" dirty="0"/>
              <a:t>quienes envió de dos en dos delante de él a toda ciudad y lugar adonde él había de ir. </a:t>
            </a:r>
          </a:p>
        </p:txBody>
      </p:sp>
      <p:pic>
        <p:nvPicPr>
          <p:cNvPr id="2050" name="Picture 2" descr="http://t3.gstatic.com/images?q=tbn:ANd9GcQxoiqd6MyS6dz1No6DtH3OmUnmEsGvDkDCiksFCFX5ytoO3g_w0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16832"/>
            <a:ext cx="338437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103674"/>
            <a:ext cx="835292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/>
              <a:t>Pregunto: </a:t>
            </a:r>
            <a:r>
              <a:rPr lang="es-CO" sz="2000" dirty="0">
                <a:solidFill>
                  <a:srgbClr val="FF0000"/>
                </a:solidFill>
              </a:rPr>
              <a:t>¿Los setenta estaban buscando cargos en la iglesia?</a:t>
            </a:r>
          </a:p>
          <a:p>
            <a:pPr algn="ctr"/>
            <a:r>
              <a:rPr lang="es-CO" sz="2000" dirty="0"/>
              <a:t>No hay la más </a:t>
            </a:r>
            <a:r>
              <a:rPr lang="es-CO" sz="2000" dirty="0" smtClean="0"/>
              <a:t>mínima </a:t>
            </a:r>
            <a:r>
              <a:rPr lang="es-CO" sz="2000" dirty="0"/>
              <a:t>evidencia de ello, entre los </a:t>
            </a:r>
            <a:r>
              <a:rPr lang="es-CO" sz="2000" dirty="0" smtClean="0"/>
              <a:t>más de 500 creyentes </a:t>
            </a:r>
            <a:r>
              <a:rPr lang="es-CO" sz="2000" dirty="0"/>
              <a:t>no hubo </a:t>
            </a:r>
            <a:r>
              <a:rPr lang="es-CO" sz="2000" dirty="0" smtClean="0"/>
              <a:t>queja </a:t>
            </a:r>
            <a:r>
              <a:rPr lang="es-CO" sz="2400" b="1" dirty="0">
                <a:solidFill>
                  <a:srgbClr val="FF0000"/>
                </a:solidFill>
              </a:rPr>
              <a:t>(1 Cor.15:6)</a:t>
            </a:r>
            <a:r>
              <a:rPr lang="es-CO" sz="2000" dirty="0"/>
              <a:t> </a:t>
            </a:r>
            <a:r>
              <a:rPr lang="es-CO" sz="2000" dirty="0" smtClean="0"/>
              <a:t>. «Bueno, </a:t>
            </a:r>
            <a:r>
              <a:rPr lang="es-CO" sz="2000" dirty="0"/>
              <a:t>y a mi por que no se me tubo en </a:t>
            </a:r>
            <a:r>
              <a:rPr lang="es-CO" sz="2000" dirty="0" smtClean="0"/>
              <a:t>cuanta, o  entre esos hay esto o aquello». No todos </a:t>
            </a:r>
            <a:r>
              <a:rPr lang="es-CO" sz="2000" dirty="0"/>
              <a:t>aceptaron con gozo la </a:t>
            </a:r>
            <a:r>
              <a:rPr lang="es-CO" sz="2000" dirty="0" smtClean="0"/>
              <a:t>decisión </a:t>
            </a:r>
            <a:r>
              <a:rPr lang="es-CO" sz="2000" dirty="0"/>
              <a:t>del Señor. </a:t>
            </a:r>
          </a:p>
        </p:txBody>
      </p:sp>
    </p:spTree>
    <p:extLst>
      <p:ext uri="{BB962C8B-B14F-4D97-AF65-F5344CB8AC3E}">
        <p14:creationId xmlns:p14="http://schemas.microsoft.com/office/powerpoint/2010/main" val="212124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050904" cy="60486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 smtClean="0"/>
              <a:t>Otro ejemplo más:</a:t>
            </a:r>
          </a:p>
          <a:p>
            <a:pPr marL="0" indent="0" algn="ctr">
              <a:buNone/>
            </a:pPr>
            <a:r>
              <a:rPr lang="es-CO" sz="3600" dirty="0" smtClean="0"/>
              <a:t> </a:t>
            </a:r>
            <a:r>
              <a:rPr lang="es-CO" sz="3600" dirty="0" smtClean="0">
                <a:solidFill>
                  <a:srgbClr val="FF0000"/>
                </a:solidFill>
              </a:rPr>
              <a:t>1 Timoteo 1:12.</a:t>
            </a:r>
            <a:r>
              <a:rPr lang="es-CO" sz="3600" dirty="0"/>
              <a:t> </a:t>
            </a:r>
            <a:r>
              <a:rPr lang="es-CO" sz="3600" dirty="0" smtClean="0"/>
              <a:t>«Doy </a:t>
            </a:r>
            <a:r>
              <a:rPr lang="es-CO" sz="3600" dirty="0"/>
              <a:t>gracias al que me ha </a:t>
            </a:r>
            <a:r>
              <a:rPr lang="es-CO" sz="3600" dirty="0" smtClean="0"/>
              <a:t>revestido </a:t>
            </a:r>
            <a:r>
              <a:rPr lang="es-CO" sz="3600" dirty="0"/>
              <a:t>de fortaleza, a Cristo Jesús nuestro Señor, porque me consideró digno de confianza para ponerme en este </a:t>
            </a:r>
            <a:r>
              <a:rPr lang="es-CO" sz="3600" dirty="0" smtClean="0"/>
              <a:t>servicio»</a:t>
            </a:r>
          </a:p>
        </p:txBody>
      </p:sp>
      <p:pic>
        <p:nvPicPr>
          <p:cNvPr id="2050" name="Picture 2" descr="http://t2.gstatic.com/images?q=tbn:ANd9GcSET7gboU35kyhad-g_5QeSOyudk-zYymcs7pPguzBkmO_QDO-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177" y="548680"/>
            <a:ext cx="3384376" cy="319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84780" y="4005064"/>
            <a:ext cx="33843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El </a:t>
            </a:r>
            <a:r>
              <a:rPr lang="es-CO" sz="2400" dirty="0" smtClean="0">
                <a:solidFill>
                  <a:srgbClr val="FF0000"/>
                </a:solidFill>
              </a:rPr>
              <a:t>apóstol </a:t>
            </a:r>
            <a:r>
              <a:rPr lang="es-CO" sz="2400" dirty="0">
                <a:solidFill>
                  <a:srgbClr val="FF0000"/>
                </a:solidFill>
              </a:rPr>
              <a:t>Pablo no se consideraba digno, él mismo </a:t>
            </a:r>
            <a:r>
              <a:rPr lang="es-CO" sz="2400" dirty="0" smtClean="0">
                <a:solidFill>
                  <a:srgbClr val="FF0000"/>
                </a:solidFill>
              </a:rPr>
              <a:t>reconoce </a:t>
            </a:r>
            <a:r>
              <a:rPr lang="es-CO" sz="2400" dirty="0">
                <a:solidFill>
                  <a:srgbClr val="FF0000"/>
                </a:solidFill>
              </a:rPr>
              <a:t>sus </a:t>
            </a:r>
            <a:r>
              <a:rPr lang="es-CO" sz="2400" dirty="0" smtClean="0">
                <a:solidFill>
                  <a:srgbClr val="FF0000"/>
                </a:solidFill>
              </a:rPr>
              <a:t>falencias, pero, a pesar de ellas, Dios lo eligió.</a:t>
            </a:r>
          </a:p>
          <a:p>
            <a:pPr algn="ctr"/>
            <a:r>
              <a:rPr lang="es-CO" sz="2400" dirty="0" smtClean="0"/>
              <a:t>(</a:t>
            </a:r>
            <a:r>
              <a:rPr lang="es-CO" sz="2400" dirty="0"/>
              <a:t>lea Romanos 7:15;20).</a:t>
            </a:r>
          </a:p>
        </p:txBody>
      </p:sp>
    </p:spTree>
    <p:extLst>
      <p:ext uri="{BB962C8B-B14F-4D97-AF65-F5344CB8AC3E}">
        <p14:creationId xmlns:p14="http://schemas.microsoft.com/office/powerpoint/2010/main" val="313698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Después de ser elegidos, ¿A que espiraban los doce apóstoles?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es-CO" dirty="0" smtClean="0">
                <a:solidFill>
                  <a:srgbClr val="FF0000"/>
                </a:solidFill>
              </a:rPr>
              <a:t>Luc.22:24.</a:t>
            </a:r>
            <a:r>
              <a:rPr lang="es-CO" dirty="0" smtClean="0"/>
              <a:t> «</a:t>
            </a:r>
            <a:r>
              <a:rPr lang="es-CO" i="1" dirty="0" smtClean="0">
                <a:solidFill>
                  <a:srgbClr val="0070C0"/>
                </a:solidFill>
              </a:rPr>
              <a:t>Hubo </a:t>
            </a:r>
            <a:r>
              <a:rPr lang="es-CO" i="1" dirty="0">
                <a:solidFill>
                  <a:srgbClr val="0070C0"/>
                </a:solidFill>
              </a:rPr>
              <a:t>también entre ellos una </a:t>
            </a:r>
            <a:r>
              <a:rPr lang="es-CO" i="1" u="sng" dirty="0">
                <a:solidFill>
                  <a:srgbClr val="0070C0"/>
                </a:solidFill>
              </a:rPr>
              <a:t>disputa sobre quién de ellos sería el </a:t>
            </a:r>
            <a:r>
              <a:rPr lang="es-CO" i="1" u="sng" dirty="0" smtClean="0">
                <a:solidFill>
                  <a:srgbClr val="0070C0"/>
                </a:solidFill>
              </a:rPr>
              <a:t>mayor</a:t>
            </a:r>
            <a:r>
              <a:rPr lang="es-CO" i="1" dirty="0" smtClean="0">
                <a:solidFill>
                  <a:srgbClr val="0070C0"/>
                </a:solidFill>
              </a:rPr>
              <a:t>»</a:t>
            </a:r>
            <a:r>
              <a:rPr lang="es-CO" dirty="0"/>
              <a:t> La palabra </a:t>
            </a:r>
            <a:r>
              <a:rPr lang="es-CO" dirty="0" smtClean="0"/>
              <a:t>«DISPUTA» indica </a:t>
            </a:r>
            <a:r>
              <a:rPr lang="es-CO" dirty="0"/>
              <a:t>un espíritu combativo, disposición para pelear.  Esta </a:t>
            </a:r>
            <a:r>
              <a:rPr lang="es-CO" dirty="0" smtClean="0"/>
              <a:t>es una solapada </a:t>
            </a:r>
            <a:r>
              <a:rPr lang="es-CO" dirty="0"/>
              <a:t>tendencia a la </a:t>
            </a:r>
            <a:r>
              <a:rPr lang="es-CO" dirty="0" smtClean="0"/>
              <a:t>discordia.</a:t>
            </a:r>
            <a:endParaRPr lang="es-CO" i="1" dirty="0" smtClean="0">
              <a:solidFill>
                <a:srgbClr val="0070C0"/>
              </a:solidFill>
            </a:endParaRP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b="1" i="1" u="sng" dirty="0" smtClean="0">
                <a:solidFill>
                  <a:srgbClr val="FF0000"/>
                </a:solidFill>
              </a:rPr>
              <a:t>¿Qué les dijo Jesús sobre esto?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Versos 25,26</a:t>
            </a:r>
            <a:r>
              <a:rPr lang="es-CO" b="1" dirty="0" smtClean="0"/>
              <a:t>. </a:t>
            </a:r>
            <a:r>
              <a:rPr lang="es-CO" dirty="0" smtClean="0"/>
              <a:t>Pero </a:t>
            </a:r>
            <a:r>
              <a:rPr lang="es-CO" dirty="0"/>
              <a:t>él les dijo: Los reyes de las naciones se enseñorean de ellas, y los que sobre ellas tienen autoridad son llamados bienhechores;  </a:t>
            </a:r>
            <a:r>
              <a:rPr lang="es-CO" b="1" baseline="30000" dirty="0" smtClean="0"/>
              <a:t>26 </a:t>
            </a:r>
            <a:r>
              <a:rPr lang="es-CO" i="1" dirty="0">
                <a:solidFill>
                  <a:srgbClr val="0070C0"/>
                </a:solidFill>
              </a:rPr>
              <a:t>mas no así vosotros, sino sea el mayor entre vosotros como el más joven, y el que dirige, como el que sirve.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573486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42903" y="4293096"/>
            <a:ext cx="5743897" cy="183306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dirty="0" smtClean="0"/>
              <a:t>Pero Jesús dice: «</a:t>
            </a:r>
            <a:r>
              <a:rPr lang="es-CO" b="1" dirty="0" smtClean="0">
                <a:solidFill>
                  <a:srgbClr val="0070C0"/>
                </a:solidFill>
              </a:rPr>
              <a:t>Mas </a:t>
            </a:r>
            <a:r>
              <a:rPr lang="es-CO" b="1" dirty="0">
                <a:solidFill>
                  <a:srgbClr val="0070C0"/>
                </a:solidFill>
              </a:rPr>
              <a:t>no así vosotros, sino sea el mayor entre vosotros como el más joven, y el que dirige, como el que </a:t>
            </a:r>
            <a:r>
              <a:rPr lang="es-CO" b="1" dirty="0" smtClean="0">
                <a:solidFill>
                  <a:srgbClr val="0070C0"/>
                </a:solidFill>
              </a:rPr>
              <a:t>sirve».</a:t>
            </a:r>
            <a:endParaRPr lang="es-CO" b="1" dirty="0">
              <a:solidFill>
                <a:srgbClr val="0070C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548680"/>
            <a:ext cx="5760640" cy="353943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Para una comprobación de las palabras de </a:t>
            </a:r>
            <a:r>
              <a:rPr lang="es-CO" sz="2800" dirty="0" smtClean="0"/>
              <a:t>Jesús, </a:t>
            </a:r>
            <a:r>
              <a:rPr lang="es-CO" sz="2800" dirty="0"/>
              <a:t>observe las campañas políticas, los candidatos se critican mutuamente sacando a la luz publica las falencias </a:t>
            </a:r>
            <a:r>
              <a:rPr lang="es-CO" sz="2800" dirty="0" smtClean="0"/>
              <a:t>hasta en </a:t>
            </a:r>
            <a:r>
              <a:rPr lang="es-CO" sz="2800" dirty="0"/>
              <a:t>su vida </a:t>
            </a:r>
            <a:r>
              <a:rPr lang="es-CO" sz="2800" dirty="0" smtClean="0"/>
              <a:t>privada, </a:t>
            </a:r>
            <a:r>
              <a:rPr lang="es-CO" sz="2800" dirty="0"/>
              <a:t>para de esta manera evitar que su contrincante sea reelegido o elegido para dicho cargo.</a:t>
            </a:r>
          </a:p>
        </p:txBody>
      </p:sp>
      <p:pic>
        <p:nvPicPr>
          <p:cNvPr id="2050" name="Picture 2" descr="http://t1.gstatic.com/images?q=tbn:ANd9GcRtxC9hifz_fddLC_Rbk51JFc9ApxxBfXkHIzLn5zT-XJU0NBysUaXK6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48680"/>
            <a:ext cx="2887588" cy="35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3.gstatic.com/images?q=tbn:ANd9GcRWh2GGx5bQAF27tp9G2hwxMUCWUcZGlFuPzCQ9ZQWOiEX_iBBNsqbvK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93096"/>
            <a:ext cx="2619375" cy="231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230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i="1" dirty="0" smtClean="0">
                <a:latin typeface="Agency FB" pitchFamily="34" charset="0"/>
              </a:rPr>
              <a:t>A veces: ¿Qué motivos inspiran a una persona para ser elegido?</a:t>
            </a:r>
            <a:endParaRPr lang="es-CO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48678"/>
            <a:ext cx="6004690" cy="39125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María y Aarón, </a:t>
            </a:r>
            <a:r>
              <a:rPr lang="es-CO" dirty="0" smtClean="0">
                <a:solidFill>
                  <a:srgbClr val="FF0000"/>
                </a:solidFill>
              </a:rPr>
              <a:t>hermanos</a:t>
            </a:r>
            <a:r>
              <a:rPr lang="es-CO" dirty="0" smtClean="0"/>
              <a:t> de Moisés: 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Números 12:1,2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María </a:t>
            </a:r>
            <a:r>
              <a:rPr lang="es-CO" dirty="0"/>
              <a:t>y Aarón hablaron contra Moisés a causa de la mujer </a:t>
            </a:r>
            <a:r>
              <a:rPr lang="es-CO" dirty="0" smtClean="0"/>
              <a:t>cusita </a:t>
            </a:r>
            <a:r>
              <a:rPr lang="es-CO" u="sng" dirty="0" smtClean="0"/>
              <a:t>(</a:t>
            </a:r>
            <a:r>
              <a:rPr lang="es-CO" u="sng" dirty="0"/>
              <a:t>su tez era algo más oscura que la de los </a:t>
            </a:r>
            <a:r>
              <a:rPr lang="es-CO" u="sng" dirty="0" smtClean="0"/>
              <a:t>hebreos</a:t>
            </a:r>
            <a:r>
              <a:rPr lang="es-CO" dirty="0" smtClean="0"/>
              <a:t>) </a:t>
            </a:r>
            <a:r>
              <a:rPr lang="es-CO" dirty="0"/>
              <a:t>que había tomado, pues él había tomado una mujer </a:t>
            </a:r>
            <a:r>
              <a:rPr lang="es-CO" dirty="0" smtClean="0"/>
              <a:t>cusita. </a:t>
            </a:r>
            <a:r>
              <a:rPr lang="es-CO" b="1" baseline="30000" dirty="0" smtClean="0"/>
              <a:t>2 </a:t>
            </a:r>
            <a:r>
              <a:rPr lang="es-CO" dirty="0"/>
              <a:t>Decían: "¿Solamente por Moisés ha hablado Jehová? ¿No ha hablado también por nosotros</a:t>
            </a:r>
            <a:r>
              <a:rPr lang="es-CO" dirty="0" smtClean="0"/>
              <a:t>?" </a:t>
            </a:r>
            <a:r>
              <a:rPr lang="es-CO" dirty="0"/>
              <a:t>Y lo oyó Jehová.</a:t>
            </a:r>
          </a:p>
        </p:txBody>
      </p:sp>
      <p:pic>
        <p:nvPicPr>
          <p:cNvPr id="3074" name="Picture 2" descr="http://t2.gstatic.com/images?q=tbn:ANd9GcSdSwusqnB8tUTOfep8L-5uPSZWjtKw34_s3dbQZyj4WkEH1sd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890" y="3861049"/>
            <a:ext cx="18669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1.gstatic.com/images?q=tbn:ANd9GcS_xjHg60QdOtriRlYy8yJZqyLx1t-t-k2OsvTrt8jqG0mwOefYI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890" y="1748677"/>
            <a:ext cx="1944216" cy="196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5913576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María, profetiza y Aarón sumo sacerdote de Israel, ambos </a:t>
            </a:r>
            <a:r>
              <a:rPr lang="es-CO" sz="2000" b="1" dirty="0" smtClean="0">
                <a:solidFill>
                  <a:srgbClr val="FF0000"/>
                </a:solidFill>
              </a:rPr>
              <a:t>insatisfechos </a:t>
            </a:r>
            <a:r>
              <a:rPr lang="es-CO" sz="2000" b="1" dirty="0">
                <a:solidFill>
                  <a:srgbClr val="FF0000"/>
                </a:solidFill>
              </a:rPr>
              <a:t>con la bondad de Dios al elegirlos a su </a:t>
            </a:r>
            <a:r>
              <a:rPr lang="es-CO" sz="2000" b="1" dirty="0" smtClean="0">
                <a:solidFill>
                  <a:srgbClr val="FF0000"/>
                </a:solidFill>
              </a:rPr>
              <a:t>servició, </a:t>
            </a:r>
            <a:r>
              <a:rPr lang="es-CO" sz="2000" b="1" dirty="0">
                <a:solidFill>
                  <a:srgbClr val="FF0000"/>
                </a:solidFill>
              </a:rPr>
              <a:t>aspiraban por </a:t>
            </a:r>
            <a:r>
              <a:rPr lang="es-CO" sz="2000" b="1" dirty="0" smtClean="0">
                <a:solidFill>
                  <a:srgbClr val="FF0000"/>
                </a:solidFill>
              </a:rPr>
              <a:t>motivos egoístas </a:t>
            </a:r>
            <a:r>
              <a:rPr lang="es-CO" sz="2000" b="1" dirty="0">
                <a:solidFill>
                  <a:srgbClr val="FF0000"/>
                </a:solidFill>
              </a:rPr>
              <a:t>a remplazar a Moisés.</a:t>
            </a:r>
          </a:p>
        </p:txBody>
      </p:sp>
    </p:spTree>
    <p:extLst>
      <p:ext uri="{BB962C8B-B14F-4D97-AF65-F5344CB8AC3E}">
        <p14:creationId xmlns:p14="http://schemas.microsoft.com/office/powerpoint/2010/main" val="85681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332656"/>
            <a:ext cx="8784976" cy="63367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padre de </a:t>
            </a:r>
            <a:r>
              <a:rPr lang="es-CO" dirty="0" smtClean="0"/>
              <a:t>Sófora </a:t>
            </a:r>
            <a:r>
              <a:rPr lang="es-CO" dirty="0"/>
              <a:t>era en realidad </a:t>
            </a:r>
            <a:r>
              <a:rPr lang="es-CO" dirty="0" smtClean="0"/>
              <a:t>madianita (o sea, descendiente de Ismael). </a:t>
            </a:r>
            <a:r>
              <a:rPr lang="es-CO" dirty="0" smtClean="0">
                <a:solidFill>
                  <a:srgbClr val="FF0000"/>
                </a:solidFill>
              </a:rPr>
              <a:t>(Lea Exo.2:16-19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Exo.3:1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 y, por lo tanto, descendiente de Abrahán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Gen.25:1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Gen.25:2</a:t>
            </a:r>
            <a:r>
              <a:rPr lang="es-CO" dirty="0">
                <a:solidFill>
                  <a:srgbClr val="FF0000"/>
                </a:solidFill>
              </a:rPr>
              <a:t>; PP 402).</a:t>
            </a:r>
            <a:r>
              <a:rPr lang="es-CO" dirty="0"/>
              <a:t> 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Al </a:t>
            </a:r>
            <a:r>
              <a:rPr lang="es-CO" dirty="0"/>
              <a:t>reunirse con Moisés en el monte </a:t>
            </a:r>
            <a:r>
              <a:rPr lang="es-CO" dirty="0" smtClean="0"/>
              <a:t>Sinaí, Séfora </a:t>
            </a:r>
            <a:r>
              <a:rPr lang="es-CO" dirty="0"/>
              <a:t>había observado las pesadas responsabilidades que llevaba su esposo y le había expresado a Jetro sus temores por el bienestar de Moisés.  Por lo tanto, Jetro le aconsejó a su yerno que eligiera a otros para que compartieran las responsabilidades de la administración con él.  </a:t>
            </a:r>
            <a:r>
              <a:rPr lang="es-CO" i="1" dirty="0">
                <a:solidFill>
                  <a:srgbClr val="0070C0"/>
                </a:solidFill>
              </a:rPr>
              <a:t>Cuando Moisés siguió este consejo sin consultar primero con María y Aarón, ellos quedaron celosos con él y echaron la culpa a Séfora porque consideraban que Moisés no los había tomado en cuenta</a:t>
            </a: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(ver PP 402)</a:t>
            </a:r>
            <a:r>
              <a:rPr lang="es-CO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155127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762872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El hecho de que Séfora fuera madianita, aunque adoradora del Dios verdadero, fue usado por María y Aarón meramente como una excusa para rebelarse contra la autoridad de Moisés.  </a:t>
            </a:r>
          </a:p>
        </p:txBody>
      </p:sp>
      <p:pic>
        <p:nvPicPr>
          <p:cNvPr id="4098" name="Picture 2" descr="http://t2.gstatic.com/images?q=tbn:ANd9GcQPKoqm6so3d0lcanasr0zUf7l3KdSm7rWsz4JeWsEDwsxL0Mu0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658" y="476672"/>
            <a:ext cx="3300806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5085184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solidFill>
                  <a:srgbClr val="FF0000"/>
                </a:solidFill>
              </a:rPr>
              <a:t>El no violó el principio de no casarse con paganos cuando la tomó como esposa, de lo que indudablemente lo acusaban</a:t>
            </a:r>
          </a:p>
        </p:txBody>
      </p:sp>
    </p:spTree>
    <p:extLst>
      <p:ext uri="{BB962C8B-B14F-4D97-AF65-F5344CB8AC3E}">
        <p14:creationId xmlns:p14="http://schemas.microsoft.com/office/powerpoint/2010/main" val="325141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es-CO" sz="3600" b="1" i="1" dirty="0" smtClean="0">
                <a:solidFill>
                  <a:srgbClr val="FF0000"/>
                </a:solidFill>
                <a:latin typeface="Agency FB" pitchFamily="34" charset="0"/>
              </a:rPr>
              <a:t>¿Qué actitud revela el carácter de Moisés en este caso?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Nos llama la atención que Moisés no estaba aferrado al cargo al ponerse a discutir con sus hermanos, por el contrario </a:t>
            </a:r>
            <a:r>
              <a:rPr lang="es-CO" dirty="0" smtClean="0">
                <a:solidFill>
                  <a:srgbClr val="FF0000"/>
                </a:solidFill>
              </a:rPr>
              <a:t>(Números 12:13-10)</a:t>
            </a:r>
            <a:r>
              <a:rPr lang="es-CO" dirty="0" smtClean="0"/>
              <a:t> revela que Moisés permitió que fuera Dios quien tomara la decisión.</a:t>
            </a:r>
          </a:p>
          <a:p>
            <a:pPr marL="0" indent="0" algn="ctr">
              <a:buNone/>
            </a:pPr>
            <a:r>
              <a:rPr lang="es-CO" dirty="0" smtClean="0"/>
              <a:t>    </a:t>
            </a:r>
          </a:p>
          <a:p>
            <a:pPr marL="0" indent="0" algn="ctr">
              <a:buNone/>
            </a:pPr>
            <a:r>
              <a:rPr lang="es-CO" dirty="0" smtClean="0"/>
              <a:t>Verso 3. </a:t>
            </a:r>
            <a:r>
              <a:rPr lang="es-CO" i="1" dirty="0" smtClean="0">
                <a:solidFill>
                  <a:srgbClr val="0070C0"/>
                </a:solidFill>
              </a:rPr>
              <a:t>Moisés </a:t>
            </a:r>
            <a:r>
              <a:rPr lang="es-CO" i="1" dirty="0">
                <a:solidFill>
                  <a:srgbClr val="0070C0"/>
                </a:solidFill>
              </a:rPr>
              <a:t>era un hombre muy manso, más que todos los hombres que había sobre la tierra.</a:t>
            </a:r>
            <a:r>
              <a:rPr lang="es-CO" i="1" dirty="0" smtClean="0">
                <a:solidFill>
                  <a:srgbClr val="0070C0"/>
                </a:solidFill>
              </a:rPr>
              <a:t> </a:t>
            </a:r>
            <a:r>
              <a:rPr lang="es-CO" dirty="0" smtClean="0"/>
              <a:t>Y al final María fue castigada por Dios con lepra.</a:t>
            </a:r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Este incidente debe servir de ejemplo para no difamar de las personas que han sido elegidas por Dios para liderar su rebaño en </a:t>
            </a:r>
            <a:r>
              <a:rPr lang="es-CO" dirty="0" smtClean="0"/>
              <a:t>determinado lugar de la </a:t>
            </a:r>
            <a:r>
              <a:rPr lang="es-CO" dirty="0" smtClean="0"/>
              <a:t>tierra, o difamar de la iglesia lanzando criticas sobre ella, como por ejemplo tildándola de ser Babilonia etc. etc.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558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61206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i="1" dirty="0">
                <a:solidFill>
                  <a:srgbClr val="FF0000"/>
                </a:solidFill>
              </a:rPr>
              <a:t>Cuando algunas personas pretenden estar santificadas, con eso dan suficiente evidencia de que están muy lejos de la santidad</a:t>
            </a:r>
            <a:r>
              <a:rPr lang="es-CO" dirty="0"/>
              <a:t>. Dejan de ver sus propias debilidades y su indigencia. Consideran que ellos reflejan la imagen de Cristo, porque no tienen un verdadero conocimiento de él. </a:t>
            </a:r>
            <a:br>
              <a:rPr lang="es-CO" dirty="0"/>
            </a:br>
            <a:endParaRPr lang="es-CO" dirty="0"/>
          </a:p>
          <a:p>
            <a:pPr marL="0" indent="0" algn="ctr">
              <a:buNone/>
            </a:pPr>
            <a:r>
              <a:rPr lang="es-CO" b="1" dirty="0">
                <a:solidFill>
                  <a:srgbClr val="002060"/>
                </a:solidFill>
              </a:rPr>
              <a:t>Cuanto mayor es la distancia entre ellos y su Salvador, tanto más justos aparecen a sus propios ojos.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 {ECFP 6.1}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0601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066130"/>
          </a:xfrm>
        </p:spPr>
        <p:txBody>
          <a:bodyPr>
            <a:normAutofit fontScale="90000"/>
          </a:bodyPr>
          <a:lstStyle/>
          <a:p>
            <a:r>
              <a:rPr lang="es-CO" b="1" dirty="0">
                <a:solidFill>
                  <a:srgbClr val="C00000"/>
                </a:solidFill>
                <a:latin typeface="Agency FB" pitchFamily="34" charset="0"/>
              </a:rPr>
              <a:t>¿</a:t>
            </a:r>
            <a:r>
              <a:rPr lang="es-CO" b="1" dirty="0" smtClean="0">
                <a:solidFill>
                  <a:srgbClr val="C00000"/>
                </a:solidFill>
                <a:latin typeface="Agency FB" pitchFamily="34" charset="0"/>
              </a:rPr>
              <a:t>Cómo superaron los discípulos esta situación?</a:t>
            </a:r>
            <a:endParaRPr lang="es-CO" b="1" dirty="0">
              <a:solidFill>
                <a:srgbClr val="C0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1277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Hechos 1:12-24</a:t>
            </a:r>
            <a:r>
              <a:rPr lang="es-CO" dirty="0" smtClean="0"/>
              <a:t>.</a:t>
            </a:r>
            <a:r>
              <a:rPr lang="es-CO" sz="3000" dirty="0"/>
              <a:t> Entonces volvieron a Jerusalén desde el monte que se llama de los Olivos, el cual está cerca de Jerusalén, camino de un </a:t>
            </a:r>
            <a:r>
              <a:rPr lang="es-CO" sz="3000" dirty="0" smtClean="0"/>
              <a:t>sábado (un poco más de un kilt).</a:t>
            </a:r>
            <a:endParaRPr lang="es-CO" sz="3000" dirty="0"/>
          </a:p>
        </p:txBody>
      </p:sp>
      <p:pic>
        <p:nvPicPr>
          <p:cNvPr id="3074" name="Picture 2" descr="http://1.bp.blogspot.com/_7svSYviI-1Y/TLLrZ1RIbYI/AAAAAAAAAC8/uSTksH6ZUhg/s1600/El+aposento+al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86" y="3212976"/>
            <a:ext cx="393429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355976" y="3212976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baseline="30000" dirty="0"/>
              <a:t>13 </a:t>
            </a:r>
            <a:r>
              <a:rPr lang="es-CO" sz="2800" dirty="0"/>
              <a:t>Y cuando entraron, subieron al aposento alto donde se alojaban Pedro, Juan, Jacobo y Andrés, Felipe y Tomás, Bartolomé y Mateo, Jacobo hijo de Alfeo y Simón el Zelote y Judas hijo de Jacobo. </a:t>
            </a:r>
          </a:p>
        </p:txBody>
      </p:sp>
    </p:spTree>
    <p:extLst>
      <p:ext uri="{BB962C8B-B14F-4D97-AF65-F5344CB8AC3E}">
        <p14:creationId xmlns:p14="http://schemas.microsoft.com/office/powerpoint/2010/main" val="94104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4474840" cy="3456384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600" b="1" baseline="30000" dirty="0"/>
              <a:t>14 </a:t>
            </a:r>
            <a:r>
              <a:rPr lang="es-CO" sz="3600" dirty="0"/>
              <a:t>Todos éstos </a:t>
            </a:r>
            <a:r>
              <a:rPr lang="es-CO" sz="3600" i="1" dirty="0">
                <a:solidFill>
                  <a:srgbClr val="0070C0"/>
                </a:solidFill>
              </a:rPr>
              <a:t>perseveraban unánimes en oración</a:t>
            </a:r>
            <a:r>
              <a:rPr lang="es-CO" sz="3600" dirty="0"/>
              <a:t> junto con las mujeres y con María la madre de Jesús y con los hermanos de él. </a:t>
            </a:r>
          </a:p>
          <a:p>
            <a:endParaRPr lang="es-CO" sz="2400" dirty="0"/>
          </a:p>
        </p:txBody>
      </p:sp>
      <p:pic>
        <p:nvPicPr>
          <p:cNvPr id="1026" name="Picture 2" descr="http://t1.gstatic.com/images?q=tbn:ANd9GcQRloaTT7IWmSBP_IqMwy0alAF1J0Tl7kd3-Jz7B3JYULKlksFm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4664"/>
            <a:ext cx="403244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786717" y="3892406"/>
            <a:ext cx="612135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Al recordar el ejemplo </a:t>
            </a:r>
            <a:r>
              <a:rPr lang="es-CO" sz="2400" b="1" dirty="0" smtClean="0">
                <a:solidFill>
                  <a:srgbClr val="FF0000"/>
                </a:solidFill>
              </a:rPr>
              <a:t>de </a:t>
            </a:r>
            <a:r>
              <a:rPr lang="es-CO" sz="2400" b="1" dirty="0">
                <a:solidFill>
                  <a:srgbClr val="FF0000"/>
                </a:solidFill>
              </a:rPr>
              <a:t>Cristo, como les había lavado los </a:t>
            </a:r>
            <a:r>
              <a:rPr lang="es-CO" sz="2400" b="1" dirty="0" smtClean="0">
                <a:solidFill>
                  <a:srgbClr val="FF0000"/>
                </a:solidFill>
              </a:rPr>
              <a:t>pies como si fuera un siervo, </a:t>
            </a:r>
            <a:r>
              <a:rPr lang="es-CO" sz="2400" b="1" dirty="0">
                <a:solidFill>
                  <a:srgbClr val="FF0000"/>
                </a:solidFill>
              </a:rPr>
              <a:t>y </a:t>
            </a:r>
            <a:r>
              <a:rPr lang="es-CO" sz="2400" b="1" dirty="0" smtClean="0">
                <a:solidFill>
                  <a:srgbClr val="FF0000"/>
                </a:solidFill>
              </a:rPr>
              <a:t>además, </a:t>
            </a:r>
            <a:r>
              <a:rPr lang="es-CO" sz="2400" b="1" dirty="0">
                <a:solidFill>
                  <a:srgbClr val="FF0000"/>
                </a:solidFill>
              </a:rPr>
              <a:t>se había dejado </a:t>
            </a:r>
            <a:r>
              <a:rPr lang="es-CO" sz="2400" b="1" dirty="0" smtClean="0">
                <a:solidFill>
                  <a:srgbClr val="FF0000"/>
                </a:solidFill>
              </a:rPr>
              <a:t>crucificar, </a:t>
            </a:r>
            <a:r>
              <a:rPr lang="es-CO" sz="2400" b="1" dirty="0">
                <a:solidFill>
                  <a:srgbClr val="FF0000"/>
                </a:solidFill>
              </a:rPr>
              <a:t>mientras que ellos </a:t>
            </a:r>
            <a:r>
              <a:rPr lang="es-CO" sz="2400" b="1" dirty="0" smtClean="0">
                <a:solidFill>
                  <a:srgbClr val="FF0000"/>
                </a:solidFill>
              </a:rPr>
              <a:t>buscaban </a:t>
            </a:r>
            <a:r>
              <a:rPr lang="es-CO" sz="2400" b="1" dirty="0">
                <a:solidFill>
                  <a:srgbClr val="FF0000"/>
                </a:solidFill>
              </a:rPr>
              <a:t>los mejores puestos. Todo esto los hizo </a:t>
            </a:r>
            <a:r>
              <a:rPr lang="es-CO" sz="2400" b="1" dirty="0" smtClean="0">
                <a:solidFill>
                  <a:srgbClr val="FF0000"/>
                </a:solidFill>
              </a:rPr>
              <a:t>reflexionar </a:t>
            </a:r>
            <a:r>
              <a:rPr lang="es-CO" sz="2400" b="1" dirty="0">
                <a:solidFill>
                  <a:srgbClr val="FF0000"/>
                </a:solidFill>
              </a:rPr>
              <a:t>sobre su ambición </a:t>
            </a:r>
            <a:r>
              <a:rPr lang="es-CO" sz="2400" b="1" dirty="0" smtClean="0">
                <a:solidFill>
                  <a:srgbClr val="FF0000"/>
                </a:solidFill>
              </a:rPr>
              <a:t>egoísta, </a:t>
            </a:r>
            <a:r>
              <a:rPr lang="es-CO" sz="2400" b="1" dirty="0">
                <a:solidFill>
                  <a:srgbClr val="FF0000"/>
                </a:solidFill>
              </a:rPr>
              <a:t>y arrepentidos se unieron estrechamente entre </a:t>
            </a:r>
            <a:r>
              <a:rPr lang="es-CO" sz="2400" b="1" dirty="0" smtClean="0">
                <a:solidFill>
                  <a:srgbClr val="FF0000"/>
                </a:solidFill>
              </a:rPr>
              <a:t>si buscando el bien de su compañero..   </a:t>
            </a:r>
            <a:endParaRPr lang="es-CO" sz="24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t0.gstatic.com/images?q=tbn:ANd9GcSECJhs2nr2eUr8vbuzOnEUbKWPyU0Fyvu7blAT6DBNgUNkUTH5n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7072"/>
            <a:ext cx="2574032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56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762872" cy="612068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Hechos 2:1-3</a:t>
            </a:r>
            <a:r>
              <a:rPr lang="es-CO" dirty="0" smtClean="0"/>
              <a:t>. Y </a:t>
            </a:r>
            <a:r>
              <a:rPr lang="es-CO" dirty="0"/>
              <a:t>cuando llegó el día de Pentecostés, estaban </a:t>
            </a:r>
            <a:r>
              <a:rPr lang="es-CO" i="1" dirty="0">
                <a:solidFill>
                  <a:srgbClr val="0070C0"/>
                </a:solidFill>
              </a:rPr>
              <a:t>todos unánimes en un mismo lugar</a:t>
            </a:r>
            <a:r>
              <a:rPr lang="es-CO" dirty="0"/>
              <a:t>. </a:t>
            </a:r>
            <a:r>
              <a:rPr lang="es-CO" b="1" baseline="30000" dirty="0" smtClean="0"/>
              <a:t>2 </a:t>
            </a:r>
            <a:r>
              <a:rPr lang="es-CO" dirty="0"/>
              <a:t>Y de repente vino un estruendo del cielo como de un viento recio que corría, el cual llenó toda la casa donde estaban </a:t>
            </a:r>
            <a:r>
              <a:rPr lang="es-CO" dirty="0" smtClean="0"/>
              <a:t>sentados;</a:t>
            </a:r>
            <a:r>
              <a:rPr lang="es-CO" dirty="0"/>
              <a:t> </a:t>
            </a:r>
            <a:r>
              <a:rPr lang="es-CO" b="1" baseline="30000" dirty="0" smtClean="0"/>
              <a:t>3 </a:t>
            </a:r>
            <a:r>
              <a:rPr lang="es-CO" dirty="0"/>
              <a:t>y se les aparecieron lenguas repartidas, como de fuego, asentándose sobre cada uno de ellos.</a:t>
            </a:r>
          </a:p>
        </p:txBody>
      </p:sp>
      <p:pic>
        <p:nvPicPr>
          <p:cNvPr id="2050" name="Picture 2" descr="http://t2.gstatic.com/images?q=tbn:ANd9GcTem5AoQ1jD7KF-RLI2LKMP5hz5RaRA5JdIhDloWYfH4iW6CXNi4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665"/>
            <a:ext cx="3672408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28311" y="3371145"/>
            <a:ext cx="36724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Este </a:t>
            </a:r>
            <a:r>
              <a:rPr lang="es-CO" sz="2400" b="1" dirty="0" smtClean="0">
                <a:solidFill>
                  <a:srgbClr val="FF0000"/>
                </a:solidFill>
              </a:rPr>
              <a:t>maravilloso milagro </a:t>
            </a:r>
            <a:r>
              <a:rPr lang="es-CO" sz="2400" b="1" dirty="0">
                <a:solidFill>
                  <a:srgbClr val="FF0000"/>
                </a:solidFill>
              </a:rPr>
              <a:t>de transformar sus </a:t>
            </a:r>
            <a:r>
              <a:rPr lang="es-CO" sz="2400" b="1" dirty="0" smtClean="0">
                <a:solidFill>
                  <a:srgbClr val="FF0000"/>
                </a:solidFill>
              </a:rPr>
              <a:t>corazones </a:t>
            </a:r>
            <a:r>
              <a:rPr lang="es-CO" sz="2400" b="1" dirty="0">
                <a:solidFill>
                  <a:srgbClr val="FF0000"/>
                </a:solidFill>
              </a:rPr>
              <a:t>llenos de </a:t>
            </a:r>
            <a:r>
              <a:rPr lang="es-CO" sz="2400" b="1" dirty="0" smtClean="0">
                <a:solidFill>
                  <a:srgbClr val="FF0000"/>
                </a:solidFill>
              </a:rPr>
              <a:t>egoísmo </a:t>
            </a:r>
            <a:r>
              <a:rPr lang="es-CO" sz="2400" b="1" dirty="0">
                <a:solidFill>
                  <a:srgbClr val="FF0000"/>
                </a:solidFill>
              </a:rPr>
              <a:t>y ambición se realizó contemplando el ejemplo de Cristo, </a:t>
            </a:r>
            <a:r>
              <a:rPr lang="es-CO" sz="2400" b="1" dirty="0" smtClean="0">
                <a:solidFill>
                  <a:srgbClr val="FF0000"/>
                </a:solidFill>
              </a:rPr>
              <a:t>y Dios a través </a:t>
            </a:r>
            <a:r>
              <a:rPr lang="es-CO" sz="2400" b="1" dirty="0">
                <a:solidFill>
                  <a:srgbClr val="FF0000"/>
                </a:solidFill>
              </a:rPr>
              <a:t>de la oración perseverante transformó sus caracteres.</a:t>
            </a:r>
          </a:p>
        </p:txBody>
      </p:sp>
    </p:spTree>
    <p:extLst>
      <p:ext uri="{BB962C8B-B14F-4D97-AF65-F5344CB8AC3E}">
        <p14:creationId xmlns:p14="http://schemas.microsoft.com/office/powerpoint/2010/main" val="1082750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800200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Después de esta bendita experiencia sus caracteres eran diferentes, los discípulos no eran los mismos, se amaban sinceramente. 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348880"/>
            <a:ext cx="511256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El apóstol Pablo resume lo que debe ser la vida de un </a:t>
            </a:r>
            <a:r>
              <a:rPr lang="es-CO" sz="3200" dirty="0" smtClean="0"/>
              <a:t>cristiano diciendo: </a:t>
            </a:r>
            <a:r>
              <a:rPr lang="es-CO" sz="3200" dirty="0"/>
              <a:t>«No hagáis nada por rivalidad ni por vanagloria, </a:t>
            </a:r>
            <a:r>
              <a:rPr lang="es-CO" sz="3200" i="1" dirty="0">
                <a:solidFill>
                  <a:srgbClr val="0070C0"/>
                </a:solidFill>
              </a:rPr>
              <a:t>sino estimad humildemente a </a:t>
            </a:r>
            <a:r>
              <a:rPr lang="es-CO" sz="3200" i="1" dirty="0" smtClean="0">
                <a:solidFill>
                  <a:srgbClr val="0070C0"/>
                </a:solidFill>
              </a:rPr>
              <a:t>los </a:t>
            </a:r>
            <a:r>
              <a:rPr lang="es-CO" sz="3200" i="1" u="sng" dirty="0" smtClean="0">
                <a:solidFill>
                  <a:srgbClr val="0070C0"/>
                </a:solidFill>
              </a:rPr>
              <a:t>DEMÁS </a:t>
            </a:r>
            <a:r>
              <a:rPr lang="es-CO" sz="3200" i="1" u="sng" dirty="0">
                <a:solidFill>
                  <a:srgbClr val="0070C0"/>
                </a:solidFill>
              </a:rPr>
              <a:t>como superiores a vosotros mismos» </a:t>
            </a:r>
            <a:r>
              <a:rPr lang="es-CO" sz="3200" i="1" dirty="0">
                <a:solidFill>
                  <a:srgbClr val="FF0000"/>
                </a:solidFill>
              </a:rPr>
              <a:t>Filipenses 2:3.</a:t>
            </a:r>
          </a:p>
        </p:txBody>
      </p:sp>
      <p:pic>
        <p:nvPicPr>
          <p:cNvPr id="3074" name="Picture 2" descr="http://elregresa.net/wp-content/uploads/2012/03/Desaf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48880"/>
            <a:ext cx="382531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658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¿Qué da a conocer un cristiano que hace esto?</a:t>
            </a:r>
            <a:endParaRPr lang="es-CO" b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49971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Hechos 4:13</a:t>
            </a:r>
            <a:r>
              <a:rPr lang="es-CO" sz="3600" dirty="0" smtClean="0"/>
              <a:t>, «</a:t>
            </a:r>
            <a:r>
              <a:rPr lang="es-CO" sz="3600" i="1" dirty="0" smtClean="0">
                <a:solidFill>
                  <a:srgbClr val="0070C0"/>
                </a:solidFill>
              </a:rPr>
              <a:t>Entonces </a:t>
            </a:r>
            <a:r>
              <a:rPr lang="es-CO" sz="3600" i="1" dirty="0">
                <a:solidFill>
                  <a:srgbClr val="0070C0"/>
                </a:solidFill>
              </a:rPr>
              <a:t>viendo el denuedo de Pedro y de Juan, y sabiendo que eran hombres sin letras e ignorantes, se maravillaban; y les reconocían que </a:t>
            </a:r>
            <a:r>
              <a:rPr lang="es-CO" sz="3600" i="1" u="sng" dirty="0" smtClean="0">
                <a:solidFill>
                  <a:srgbClr val="0070C0"/>
                </a:solidFill>
              </a:rPr>
              <a:t>habían estado con Jesús</a:t>
            </a:r>
            <a:r>
              <a:rPr lang="es-CO" sz="3600" dirty="0" smtClean="0"/>
              <a:t>». </a:t>
            </a:r>
          </a:p>
          <a:p>
            <a:pPr algn="ctr"/>
            <a:endParaRPr lang="es-CO" sz="3600" dirty="0" smtClean="0"/>
          </a:p>
          <a:p>
            <a:endParaRPr lang="es-CO" dirty="0"/>
          </a:p>
        </p:txBody>
      </p:sp>
      <p:pic>
        <p:nvPicPr>
          <p:cNvPr id="4098" name="Picture 2" descr="http://t2.gstatic.com/images?q=tbn:ANd9GcQQDUt3VYKWrmBMAQGbAqBk2UY8GaMU_RxfS1H4nBZucXnC7ZklD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39816"/>
            <a:ext cx="309634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t3.gstatic.com/images?q=tbn:ANd9GcQKVrIXC7JuVwOSrtVIsggJYPKta2qLRPwpfKEl4T9zjBRw_Z9n8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4293097"/>
            <a:ext cx="295232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27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s-CO" i="1" dirty="0" smtClean="0">
                <a:solidFill>
                  <a:srgbClr val="FF0000"/>
                </a:solidFill>
                <a:latin typeface="Agency FB" pitchFamily="34" charset="0"/>
              </a:rPr>
              <a:t>¿Qué sucede cuando señalamos a alguien como indigno?</a:t>
            </a:r>
            <a:endParaRPr lang="es-CO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5958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Note que cuando señalamos a alguien como indigno para estar en este o en aquél cargo, estamos diciendo que nosotros somos mejores que ellos. </a:t>
            </a:r>
            <a:endParaRPr lang="es-CO" dirty="0"/>
          </a:p>
        </p:txBody>
      </p:sp>
      <p:pic>
        <p:nvPicPr>
          <p:cNvPr id="4" name="Picture 2" descr="http://t1.gstatic.com/images?q=tbn:ANd9GcRtxC9hifz_fddLC_Rbk51JFc9ApxxBfXkHIzLn5zT-XJU0NBysUaXK6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84428"/>
            <a:ext cx="2887588" cy="316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97422" y="3700604"/>
            <a:ext cx="525469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 smtClean="0"/>
              <a:t>Observe la </a:t>
            </a:r>
            <a:r>
              <a:rPr lang="es-CO" sz="3200" dirty="0"/>
              <a:t>mano del acusador, mientras que empuña la mano para </a:t>
            </a:r>
            <a:r>
              <a:rPr lang="es-CO" sz="3200" dirty="0" smtClean="0"/>
              <a:t>señalar con </a:t>
            </a:r>
            <a:r>
              <a:rPr lang="es-CO" sz="3200" dirty="0"/>
              <a:t>el </a:t>
            </a:r>
            <a:r>
              <a:rPr lang="es-CO" sz="3200" dirty="0" smtClean="0"/>
              <a:t>dedo a otro, </a:t>
            </a:r>
            <a:r>
              <a:rPr lang="es-CO" sz="3200" dirty="0"/>
              <a:t>tres </a:t>
            </a:r>
            <a:r>
              <a:rPr lang="es-CO" sz="3200" dirty="0" smtClean="0"/>
              <a:t>dedos  lo </a:t>
            </a:r>
            <a:r>
              <a:rPr lang="es-CO" sz="3200" dirty="0"/>
              <a:t>señalan a </a:t>
            </a:r>
            <a:r>
              <a:rPr lang="es-CO" sz="3200" dirty="0" smtClean="0"/>
              <a:t>él </a:t>
            </a:r>
            <a:r>
              <a:rPr lang="es-CO" sz="3200" dirty="0" smtClean="0">
                <a:solidFill>
                  <a:srgbClr val="FF0000"/>
                </a:solidFill>
              </a:rPr>
              <a:t>(Lea Mateo 7:3-5).</a:t>
            </a:r>
            <a:endParaRPr lang="es-CO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91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7666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600" dirty="0"/>
              <a:t>Para el cristiano que habla en representación de su Maestro, </a:t>
            </a:r>
            <a:r>
              <a:rPr lang="es-CO" sz="3600" i="1" dirty="0">
                <a:solidFill>
                  <a:srgbClr val="0070C0"/>
                </a:solidFill>
              </a:rPr>
              <a:t>el mayor poder y la más grande convicción provienen de que haya estado con Jesús en oración, en meditación y en compañerismo en  todas las actividades de la vida</a:t>
            </a:r>
            <a:r>
              <a:rPr lang="es-CO" sz="3600" dirty="0"/>
              <a:t>. </a:t>
            </a:r>
            <a:endParaRPr lang="es-CO" sz="3600" dirty="0" smtClean="0"/>
          </a:p>
          <a:p>
            <a:pPr marL="0" indent="0" algn="ctr">
              <a:buNone/>
            </a:pPr>
            <a:endParaRPr lang="es-CO" sz="3600" dirty="0"/>
          </a:p>
          <a:p>
            <a:pPr marL="0" indent="0" algn="ctr">
              <a:buNone/>
            </a:pPr>
            <a:r>
              <a:rPr lang="es-CO" sz="3600" dirty="0" smtClean="0"/>
              <a:t> </a:t>
            </a:r>
            <a:r>
              <a:rPr lang="es-CO" sz="3600" dirty="0"/>
              <a:t>Esta clase de comunión con el divino Señor proporciona un privilegio inestimable, un poder transformador y una seria responsabilidad para el servicio de Cristo. </a:t>
            </a:r>
          </a:p>
        </p:txBody>
      </p:sp>
    </p:spTree>
    <p:extLst>
      <p:ext uri="{BB962C8B-B14F-4D97-AF65-F5344CB8AC3E}">
        <p14:creationId xmlns:p14="http://schemas.microsoft.com/office/powerpoint/2010/main" val="1392495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151216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Por ultimo, note que varios años después, cuando Cristo ya había regresado al cielo al lado de su Padre, Eligio </a:t>
            </a:r>
            <a:r>
              <a:rPr lang="es-CO" dirty="0"/>
              <a:t>a S</a:t>
            </a:r>
            <a:r>
              <a:rPr lang="es-CO" dirty="0" smtClean="0"/>
              <a:t>aulo como apóstol.</a:t>
            </a:r>
            <a:endParaRPr lang="es-CO" dirty="0"/>
          </a:p>
          <a:p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4403503" y="2852936"/>
            <a:ext cx="45365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Gal.1:15. </a:t>
            </a:r>
            <a:r>
              <a:rPr lang="es-CO" sz="3200" dirty="0"/>
              <a:t>«</a:t>
            </a:r>
            <a:r>
              <a:rPr lang="es-CO" sz="3200" i="1" dirty="0">
                <a:solidFill>
                  <a:srgbClr val="0070C0"/>
                </a:solidFill>
              </a:rPr>
              <a:t>Mas cuando agradó a Dios, que me </a:t>
            </a:r>
            <a:r>
              <a:rPr lang="es-CO" sz="3200" i="1" u="sng" dirty="0">
                <a:solidFill>
                  <a:srgbClr val="0070C0"/>
                </a:solidFill>
              </a:rPr>
              <a:t>APARTÓ</a:t>
            </a:r>
            <a:r>
              <a:rPr lang="es-CO" sz="3200" i="1" dirty="0">
                <a:solidFill>
                  <a:srgbClr val="0070C0"/>
                </a:solidFill>
              </a:rPr>
              <a:t> desde el vientre de mi madre, y me</a:t>
            </a:r>
            <a:r>
              <a:rPr lang="es-CO" sz="3200" i="1" u="sng" dirty="0">
                <a:solidFill>
                  <a:srgbClr val="0070C0"/>
                </a:solidFill>
              </a:rPr>
              <a:t> LLAMÓ</a:t>
            </a:r>
            <a:r>
              <a:rPr lang="es-CO" sz="3200" i="1" dirty="0">
                <a:solidFill>
                  <a:srgbClr val="0070C0"/>
                </a:solidFill>
              </a:rPr>
              <a:t> por su gracia</a:t>
            </a:r>
            <a:r>
              <a:rPr lang="es-CO" sz="3200" dirty="0"/>
              <a:t>»</a:t>
            </a:r>
          </a:p>
        </p:txBody>
      </p:sp>
      <p:pic>
        <p:nvPicPr>
          <p:cNvPr id="1026" name="Picture 2" descr="http://t3.gstatic.com/images?q=tbn:ANd9GcRtRYKPbYmYKwiHG08MCPCsxFbgDxPLfcG3s5d5N9BpAwSY3NG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20887"/>
            <a:ext cx="3024336" cy="403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3437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/>
              <a:t>Pregunto: ¿Saulo aspiraba ser uno de los apóstoles? ¡No! </a:t>
            </a:r>
            <a:r>
              <a:rPr lang="es-CO" dirty="0" smtClean="0"/>
              <a:t>La escritura dice que du deseo </a:t>
            </a:r>
            <a:r>
              <a:rPr lang="es-CO" dirty="0"/>
              <a:t>era exterminar la </a:t>
            </a:r>
            <a:r>
              <a:rPr lang="es-CO" dirty="0" smtClean="0"/>
              <a:t>iglesia </a:t>
            </a:r>
            <a:r>
              <a:rPr lang="es-CO" dirty="0" smtClean="0">
                <a:solidFill>
                  <a:srgbClr val="FF0000"/>
                </a:solidFill>
              </a:rPr>
              <a:t>(lea Hechos 9:1,2</a:t>
            </a:r>
            <a:r>
              <a:rPr lang="es-CO" dirty="0" smtClean="0"/>
              <a:t>), </a:t>
            </a:r>
            <a:r>
              <a:rPr lang="es-CO" dirty="0"/>
              <a:t>pero Dios cambió el rumbo de su </a:t>
            </a:r>
            <a:r>
              <a:rPr lang="es-CO" dirty="0" smtClean="0"/>
              <a:t>vida </a:t>
            </a:r>
            <a:r>
              <a:rPr lang="es-CO" dirty="0" smtClean="0">
                <a:solidFill>
                  <a:srgbClr val="FF0000"/>
                </a:solidFill>
              </a:rPr>
              <a:t>(versos 3-6)</a:t>
            </a:r>
            <a:r>
              <a:rPr lang="es-CO" dirty="0" smtClean="0"/>
              <a:t>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Recuerda el método de Dios: </a:t>
            </a:r>
          </a:p>
          <a:p>
            <a:pPr marL="0" indent="0">
              <a:buNone/>
            </a:pPr>
            <a:r>
              <a:rPr lang="es-CO" dirty="0" smtClean="0"/>
              <a:t>1). Es Dios el que elige a sus siervos para el servicio de la iglesia.</a:t>
            </a:r>
          </a:p>
          <a:p>
            <a:pPr marL="0" indent="0">
              <a:buNone/>
            </a:pPr>
            <a:r>
              <a:rPr lang="es-CO" dirty="0" smtClean="0"/>
              <a:t>2). Cuando Dios nos elige, no debemos negarnos a trabajar en su obra.</a:t>
            </a:r>
          </a:p>
          <a:p>
            <a:pPr marL="0" indent="0">
              <a:buNone/>
            </a:pPr>
            <a:r>
              <a:rPr lang="es-CO" dirty="0" smtClean="0"/>
              <a:t>3). Cuando alguien critica a los elegidos de Dios, está oponiéndose a las decisiones de Dios. Por tanto, este no es el espíritu de Dios sino el de Satanás.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Mi deseo es que Dios derrame su bendición sobre  cada uno de nosotros, en el nombre de Cristo. Amen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3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1515</TotalTime>
  <Words>3033</Words>
  <Application>Microsoft Office PowerPoint</Application>
  <PresentationFormat>Presentación en pantalla (4:3)</PresentationFormat>
  <Paragraphs>121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6" baseType="lpstr">
      <vt:lpstr>Tema de Office</vt:lpstr>
      <vt:lpstr>BUSCAD PRIMERO EL REINO DE DIOS </vt:lpstr>
      <vt:lpstr>¿Cuál debe ser el interés de cada hijo de Dios?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¿Si Dios es el dueño de este planeta, quién es el que lleva el control de el?</vt:lpstr>
      <vt:lpstr>Presentación de PowerPoint</vt:lpstr>
      <vt:lpstr>Además de los reyes, ¿A quién más eligió Dios?</vt:lpstr>
      <vt:lpstr>Presentación de PowerPoint</vt:lpstr>
      <vt:lpstr>¿Quién eligió a los setenta colaboradores de Moisés?</vt:lpstr>
      <vt:lpstr>Jesús establece el modelo para la elección de la directiva en la iglesia</vt:lpstr>
      <vt:lpstr>Presentación de PowerPoint</vt:lpstr>
      <vt:lpstr>Presentación de PowerPoint</vt:lpstr>
      <vt:lpstr>¿Quién eligió los setenta predicadores en la iglesia primitiva?</vt:lpstr>
      <vt:lpstr>Presentación de PowerPoint</vt:lpstr>
      <vt:lpstr>Después de ser elegidos, ¿A que espiraban los doce apóstoles?</vt:lpstr>
      <vt:lpstr>Presentación de PowerPoint</vt:lpstr>
      <vt:lpstr>A veces: ¿Qué motivos inspiran a una persona para ser elegido?</vt:lpstr>
      <vt:lpstr>Presentación de PowerPoint</vt:lpstr>
      <vt:lpstr>Presentación de PowerPoint</vt:lpstr>
      <vt:lpstr>¿Qué actitud revela el carácter de Moisés en este caso?</vt:lpstr>
      <vt:lpstr>Presentación de PowerPoint</vt:lpstr>
      <vt:lpstr>¿Cómo superaron los discípulos esta situación?</vt:lpstr>
      <vt:lpstr>Presentación de PowerPoint</vt:lpstr>
      <vt:lpstr>Presentación de PowerPoint</vt:lpstr>
      <vt:lpstr>Presentación de PowerPoint</vt:lpstr>
      <vt:lpstr>¿Qué da a conocer un cristiano que hace esto?</vt:lpstr>
      <vt:lpstr>¿Qué sucede cuando señalamos a alguien como indigno?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BUSCAD PRIMERO EL REINO DE DIOS </dc:title>
  <dc:creator>FAMILIA FIERRO CH</dc:creator>
  <cp:lastModifiedBy>FAMILIA FIERRO CH</cp:lastModifiedBy>
  <cp:revision>162</cp:revision>
  <dcterms:created xsi:type="dcterms:W3CDTF">2012-10-20T09:35:20Z</dcterms:created>
  <dcterms:modified xsi:type="dcterms:W3CDTF">2012-11-26T21:22:48Z</dcterms:modified>
</cp:coreProperties>
</file>